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8600" y="228600"/>
            <a:ext cx="8686800" cy="5807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1640" y="410336"/>
            <a:ext cx="135636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66571" y="2310511"/>
            <a:ext cx="6810857" cy="170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696200" cy="2769989"/>
          </a:xfrm>
        </p:spPr>
        <p:txBody>
          <a:bodyPr/>
          <a:lstStyle/>
          <a:p>
            <a:r>
              <a:rPr lang="en-US" sz="6000" dirty="0" smtClean="0">
                <a:solidFill>
                  <a:srgbClr val="FF0000"/>
                </a:solidFill>
              </a:rPr>
              <a:t>History and clinical examination to </a:t>
            </a:r>
            <a:r>
              <a:rPr lang="en-US" sz="6000" dirty="0" err="1" smtClean="0">
                <a:solidFill>
                  <a:srgbClr val="FF0000"/>
                </a:solidFill>
              </a:rPr>
              <a:t>oedema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br>
              <a:rPr lang="en-US" sz="6000" dirty="0" smtClean="0">
                <a:solidFill>
                  <a:srgbClr val="FF0000"/>
                </a:solidFill>
              </a:rPr>
            </a:b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6248400" y="4800600"/>
            <a:ext cx="2438400" cy="1384995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Dr. Varun.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Dept. of . Surgery 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Skhmc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1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3880" y="702005"/>
            <a:ext cx="6477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V. </a:t>
            </a:r>
            <a:r>
              <a:rPr sz="4000" b="1" i="1" u="heavy" spc="-3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ASSOCIATED</a:t>
            </a:r>
            <a:r>
              <a:rPr sz="4000" b="1" i="1" u="heavy" spc="-19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i="1" u="heavy" spc="-3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FEATURES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852929"/>
            <a:ext cx="39916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OLIGURIA &amp; SMOKY</a:t>
            </a:r>
            <a:r>
              <a:rPr sz="2200" spc="-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URINE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18684" y="1928367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491489" y="0"/>
                </a:moveTo>
                <a:lnTo>
                  <a:pt x="491489" y="51816"/>
                </a:lnTo>
                <a:lnTo>
                  <a:pt x="0" y="51816"/>
                </a:lnTo>
                <a:lnTo>
                  <a:pt x="0" y="155321"/>
                </a:lnTo>
                <a:lnTo>
                  <a:pt x="491489" y="155321"/>
                </a:lnTo>
                <a:lnTo>
                  <a:pt x="491489" y="207010"/>
                </a:lnTo>
                <a:lnTo>
                  <a:pt x="594994" y="103505"/>
                </a:lnTo>
                <a:lnTo>
                  <a:pt x="491489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18684" y="1928367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0" y="51816"/>
                </a:moveTo>
                <a:lnTo>
                  <a:pt x="491489" y="51816"/>
                </a:lnTo>
                <a:lnTo>
                  <a:pt x="491489" y="0"/>
                </a:lnTo>
                <a:lnTo>
                  <a:pt x="594994" y="103505"/>
                </a:lnTo>
                <a:lnTo>
                  <a:pt x="491489" y="207010"/>
                </a:lnTo>
                <a:lnTo>
                  <a:pt x="491489" y="155321"/>
                </a:lnTo>
                <a:lnTo>
                  <a:pt x="0" y="155321"/>
                </a:lnTo>
                <a:lnTo>
                  <a:pt x="0" y="51816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781547" y="1883791"/>
            <a:ext cx="14509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NEPHRITIS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796" y="2529967"/>
            <a:ext cx="31572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20" dirty="0">
                <a:solidFill>
                  <a:srgbClr val="FFFFFF"/>
                </a:solidFill>
                <a:latin typeface="Times New Roman"/>
                <a:cs typeface="Times New Roman"/>
              </a:rPr>
              <a:t>ORTHOPNOEA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&amp;</a:t>
            </a:r>
            <a:r>
              <a:rPr sz="22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PND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74538" y="2577211"/>
            <a:ext cx="22637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CARDIAC</a:t>
            </a:r>
            <a:r>
              <a:rPr sz="2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CAUSE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15914" y="3377057"/>
            <a:ext cx="2847086" cy="2566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0796" y="3529710"/>
            <a:ext cx="290703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20" dirty="0">
                <a:solidFill>
                  <a:srgbClr val="FFFFFF"/>
                </a:solidFill>
                <a:latin typeface="Times New Roman"/>
                <a:cs typeface="Times New Roman"/>
              </a:rPr>
              <a:t>URTICARIA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&amp;  MANI. OF</a:t>
            </a:r>
            <a:r>
              <a:rPr sz="2200" spc="-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ALLERGY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12642" y="3274314"/>
            <a:ext cx="836294" cy="1283970"/>
          </a:xfrm>
          <a:custGeom>
            <a:avLst/>
            <a:gdLst/>
            <a:ahLst/>
            <a:cxnLst/>
            <a:rect l="l" t="t" r="r" b="b"/>
            <a:pathLst>
              <a:path w="836295" h="1283970">
                <a:moveTo>
                  <a:pt x="0" y="0"/>
                </a:moveTo>
                <a:lnTo>
                  <a:pt x="75151" y="1124"/>
                </a:lnTo>
                <a:lnTo>
                  <a:pt x="145892" y="4365"/>
                </a:lnTo>
                <a:lnTo>
                  <a:pt x="211041" y="9525"/>
                </a:lnTo>
                <a:lnTo>
                  <a:pt x="269412" y="16406"/>
                </a:lnTo>
                <a:lnTo>
                  <a:pt x="319824" y="24812"/>
                </a:lnTo>
                <a:lnTo>
                  <a:pt x="361093" y="34544"/>
                </a:lnTo>
                <a:lnTo>
                  <a:pt x="411470" y="57197"/>
                </a:lnTo>
                <a:lnTo>
                  <a:pt x="418210" y="69723"/>
                </a:lnTo>
                <a:lnTo>
                  <a:pt x="418210" y="572262"/>
                </a:lnTo>
                <a:lnTo>
                  <a:pt x="424947" y="584783"/>
                </a:lnTo>
                <a:lnTo>
                  <a:pt x="444369" y="596564"/>
                </a:lnTo>
                <a:lnTo>
                  <a:pt x="516544" y="617120"/>
                </a:lnTo>
                <a:lnTo>
                  <a:pt x="566935" y="625504"/>
                </a:lnTo>
                <a:lnTo>
                  <a:pt x="625286" y="632365"/>
                </a:lnTo>
                <a:lnTo>
                  <a:pt x="690418" y="637508"/>
                </a:lnTo>
                <a:lnTo>
                  <a:pt x="761147" y="640738"/>
                </a:lnTo>
                <a:lnTo>
                  <a:pt x="836294" y="641858"/>
                </a:lnTo>
                <a:lnTo>
                  <a:pt x="761147" y="642982"/>
                </a:lnTo>
                <a:lnTo>
                  <a:pt x="690418" y="646223"/>
                </a:lnTo>
                <a:lnTo>
                  <a:pt x="625286" y="651383"/>
                </a:lnTo>
                <a:lnTo>
                  <a:pt x="566935" y="658264"/>
                </a:lnTo>
                <a:lnTo>
                  <a:pt x="516544" y="666670"/>
                </a:lnTo>
                <a:lnTo>
                  <a:pt x="475295" y="676402"/>
                </a:lnTo>
                <a:lnTo>
                  <a:pt x="424947" y="699055"/>
                </a:lnTo>
                <a:lnTo>
                  <a:pt x="418210" y="711581"/>
                </a:lnTo>
                <a:lnTo>
                  <a:pt x="418210" y="1214120"/>
                </a:lnTo>
                <a:lnTo>
                  <a:pt x="411470" y="1226645"/>
                </a:lnTo>
                <a:lnTo>
                  <a:pt x="392036" y="1238438"/>
                </a:lnTo>
                <a:lnTo>
                  <a:pt x="319824" y="1259030"/>
                </a:lnTo>
                <a:lnTo>
                  <a:pt x="269412" y="1267436"/>
                </a:lnTo>
                <a:lnTo>
                  <a:pt x="211041" y="1274318"/>
                </a:lnTo>
                <a:lnTo>
                  <a:pt x="145892" y="1279477"/>
                </a:lnTo>
                <a:lnTo>
                  <a:pt x="75151" y="1282718"/>
                </a:lnTo>
                <a:lnTo>
                  <a:pt x="0" y="1283843"/>
                </a:lnTo>
              </a:path>
            </a:pathLst>
          </a:custGeom>
          <a:ln w="12700">
            <a:solidFill>
              <a:srgbClr val="00CC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028313" y="3756152"/>
            <a:ext cx="17443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ANGIO</a:t>
            </a:r>
            <a:r>
              <a:rPr sz="2200" spc="-1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EMA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18684" y="2617470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491489" y="0"/>
                </a:moveTo>
                <a:lnTo>
                  <a:pt x="491489" y="51688"/>
                </a:lnTo>
                <a:lnTo>
                  <a:pt x="0" y="51688"/>
                </a:lnTo>
                <a:lnTo>
                  <a:pt x="0" y="155193"/>
                </a:lnTo>
                <a:lnTo>
                  <a:pt x="491489" y="155193"/>
                </a:lnTo>
                <a:lnTo>
                  <a:pt x="491489" y="207009"/>
                </a:lnTo>
                <a:lnTo>
                  <a:pt x="594994" y="103504"/>
                </a:lnTo>
                <a:lnTo>
                  <a:pt x="491489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18684" y="2617470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0" y="51688"/>
                </a:moveTo>
                <a:lnTo>
                  <a:pt x="491489" y="51688"/>
                </a:lnTo>
                <a:lnTo>
                  <a:pt x="491489" y="0"/>
                </a:lnTo>
                <a:lnTo>
                  <a:pt x="594994" y="103504"/>
                </a:lnTo>
                <a:lnTo>
                  <a:pt x="491489" y="207009"/>
                </a:lnTo>
                <a:lnTo>
                  <a:pt x="491489" y="155193"/>
                </a:lnTo>
                <a:lnTo>
                  <a:pt x="0" y="155193"/>
                </a:lnTo>
                <a:lnTo>
                  <a:pt x="0" y="51688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376" y="1511554"/>
            <a:ext cx="14757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GI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SYMP.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40557" y="1511554"/>
            <a:ext cx="28003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CIRRHOSIS OF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LIVER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1429" y="1512569"/>
            <a:ext cx="11569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ASCITES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9376" y="2234006"/>
            <a:ext cx="217487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CHEST 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PAIN</a:t>
            </a:r>
            <a:r>
              <a:rPr sz="22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&amp; 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COUGH/ 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DYSPNOEA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62909" y="2660269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491489" y="0"/>
                </a:moveTo>
                <a:lnTo>
                  <a:pt x="491489" y="51815"/>
                </a:lnTo>
                <a:lnTo>
                  <a:pt x="0" y="51815"/>
                </a:lnTo>
                <a:lnTo>
                  <a:pt x="0" y="155320"/>
                </a:lnTo>
                <a:lnTo>
                  <a:pt x="491489" y="155320"/>
                </a:lnTo>
                <a:lnTo>
                  <a:pt x="491489" y="207009"/>
                </a:lnTo>
                <a:lnTo>
                  <a:pt x="594994" y="103504"/>
                </a:lnTo>
                <a:lnTo>
                  <a:pt x="491489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62909" y="2660269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0" y="51815"/>
                </a:moveTo>
                <a:lnTo>
                  <a:pt x="491489" y="51815"/>
                </a:lnTo>
                <a:lnTo>
                  <a:pt x="491489" y="0"/>
                </a:lnTo>
                <a:lnTo>
                  <a:pt x="594994" y="103504"/>
                </a:lnTo>
                <a:lnTo>
                  <a:pt x="491489" y="207009"/>
                </a:lnTo>
                <a:lnTo>
                  <a:pt x="491489" y="155320"/>
                </a:lnTo>
                <a:lnTo>
                  <a:pt x="0" y="155320"/>
                </a:lnTo>
                <a:lnTo>
                  <a:pt x="0" y="51815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15409" y="2403474"/>
            <a:ext cx="368427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MEDIASTINAL OBS. DUE</a:t>
            </a:r>
            <a:r>
              <a:rPr sz="22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Times New Roman"/>
                <a:cs typeface="Times New Roman"/>
              </a:rPr>
              <a:t>TO 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TUMOUR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376" y="3761994"/>
            <a:ext cx="246697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SIGNS OF  INFLAMM</a:t>
            </a:r>
            <a:r>
              <a:rPr sz="2200" spc="-24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TION  OVER</a:t>
            </a:r>
            <a:r>
              <a:rPr sz="22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AREA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86427" y="3979290"/>
            <a:ext cx="32264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40" dirty="0">
                <a:solidFill>
                  <a:srgbClr val="FFFFFF"/>
                </a:solidFill>
                <a:latin typeface="Times New Roman"/>
                <a:cs typeface="Times New Roman"/>
              </a:rPr>
              <a:t>INFLAMMATORY</a:t>
            </a:r>
            <a:r>
              <a:rPr sz="22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CAUSE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21640" y="410336"/>
            <a:ext cx="1356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dirty="0"/>
              <a:t>t</a:t>
            </a:r>
            <a:r>
              <a:rPr spc="-5" dirty="0"/>
              <a:t>…….</a:t>
            </a:r>
          </a:p>
        </p:txBody>
      </p:sp>
      <p:sp>
        <p:nvSpPr>
          <p:cNvPr id="12" name="object 12"/>
          <p:cNvSpPr/>
          <p:nvPr/>
        </p:nvSpPr>
        <p:spPr>
          <a:xfrm>
            <a:off x="2022982" y="1599311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4" h="207010">
                <a:moveTo>
                  <a:pt x="491490" y="0"/>
                </a:moveTo>
                <a:lnTo>
                  <a:pt x="491490" y="51815"/>
                </a:lnTo>
                <a:lnTo>
                  <a:pt x="0" y="51815"/>
                </a:lnTo>
                <a:lnTo>
                  <a:pt x="0" y="155321"/>
                </a:lnTo>
                <a:lnTo>
                  <a:pt x="491490" y="155321"/>
                </a:lnTo>
                <a:lnTo>
                  <a:pt x="491490" y="207010"/>
                </a:lnTo>
                <a:lnTo>
                  <a:pt x="594994" y="103504"/>
                </a:lnTo>
                <a:lnTo>
                  <a:pt x="49149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22982" y="1599311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4" h="207010">
                <a:moveTo>
                  <a:pt x="0" y="51815"/>
                </a:moveTo>
                <a:lnTo>
                  <a:pt x="491490" y="51815"/>
                </a:lnTo>
                <a:lnTo>
                  <a:pt x="491490" y="0"/>
                </a:lnTo>
                <a:lnTo>
                  <a:pt x="594994" y="103504"/>
                </a:lnTo>
                <a:lnTo>
                  <a:pt x="491490" y="207010"/>
                </a:lnTo>
                <a:lnTo>
                  <a:pt x="491490" y="155321"/>
                </a:lnTo>
                <a:lnTo>
                  <a:pt x="0" y="155321"/>
                </a:lnTo>
                <a:lnTo>
                  <a:pt x="0" y="51815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43904" y="1599311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491490" y="0"/>
                </a:moveTo>
                <a:lnTo>
                  <a:pt x="491490" y="51815"/>
                </a:lnTo>
                <a:lnTo>
                  <a:pt x="0" y="51815"/>
                </a:lnTo>
                <a:lnTo>
                  <a:pt x="0" y="155321"/>
                </a:lnTo>
                <a:lnTo>
                  <a:pt x="491490" y="155321"/>
                </a:lnTo>
                <a:lnTo>
                  <a:pt x="491490" y="207010"/>
                </a:lnTo>
                <a:lnTo>
                  <a:pt x="594995" y="103504"/>
                </a:lnTo>
                <a:lnTo>
                  <a:pt x="49149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43904" y="1599311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0" y="51815"/>
                </a:moveTo>
                <a:lnTo>
                  <a:pt x="491490" y="51815"/>
                </a:lnTo>
                <a:lnTo>
                  <a:pt x="491490" y="0"/>
                </a:lnTo>
                <a:lnTo>
                  <a:pt x="594995" y="103504"/>
                </a:lnTo>
                <a:lnTo>
                  <a:pt x="491490" y="207010"/>
                </a:lnTo>
                <a:lnTo>
                  <a:pt x="491490" y="155321"/>
                </a:lnTo>
                <a:lnTo>
                  <a:pt x="0" y="155321"/>
                </a:lnTo>
                <a:lnTo>
                  <a:pt x="0" y="51815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04819" y="4066540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491489" y="0"/>
                </a:moveTo>
                <a:lnTo>
                  <a:pt x="491489" y="51816"/>
                </a:lnTo>
                <a:lnTo>
                  <a:pt x="0" y="51816"/>
                </a:lnTo>
                <a:lnTo>
                  <a:pt x="0" y="155321"/>
                </a:lnTo>
                <a:lnTo>
                  <a:pt x="491489" y="155321"/>
                </a:lnTo>
                <a:lnTo>
                  <a:pt x="491489" y="207010"/>
                </a:lnTo>
                <a:lnTo>
                  <a:pt x="594994" y="103505"/>
                </a:lnTo>
                <a:lnTo>
                  <a:pt x="491489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04819" y="4066540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0" y="51816"/>
                </a:moveTo>
                <a:lnTo>
                  <a:pt x="491489" y="51816"/>
                </a:lnTo>
                <a:lnTo>
                  <a:pt x="491489" y="0"/>
                </a:lnTo>
                <a:lnTo>
                  <a:pt x="594994" y="103505"/>
                </a:lnTo>
                <a:lnTo>
                  <a:pt x="491489" y="207010"/>
                </a:lnTo>
                <a:lnTo>
                  <a:pt x="491489" y="155321"/>
                </a:lnTo>
                <a:lnTo>
                  <a:pt x="0" y="155321"/>
                </a:lnTo>
                <a:lnTo>
                  <a:pt x="0" y="51816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2426" y="542925"/>
            <a:ext cx="72986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b="1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VI.</a:t>
            </a:r>
            <a:r>
              <a:rPr sz="1800" b="1" i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i="1" u="heavy" spc="-10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PAST, </a:t>
            </a:r>
            <a:r>
              <a:rPr sz="3200" b="1" i="1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PRESENT &amp; </a:t>
            </a:r>
            <a:r>
              <a:rPr sz="3200" b="1" i="1" u="heavy" spc="-7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FAMILY</a:t>
            </a:r>
            <a:r>
              <a:rPr sz="3200" b="1" i="1" u="heavy" spc="-19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i="1" u="heavy" spc="-2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HISTORY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3300" y="1803273"/>
            <a:ext cx="15138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PAST</a:t>
            </a:r>
            <a:r>
              <a:rPr sz="22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H/O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43200" y="1890902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491489" y="0"/>
                </a:moveTo>
                <a:lnTo>
                  <a:pt x="491489" y="51688"/>
                </a:lnTo>
                <a:lnTo>
                  <a:pt x="0" y="51688"/>
                </a:lnTo>
                <a:lnTo>
                  <a:pt x="0" y="155194"/>
                </a:lnTo>
                <a:lnTo>
                  <a:pt x="491489" y="155194"/>
                </a:lnTo>
                <a:lnTo>
                  <a:pt x="491489" y="207010"/>
                </a:lnTo>
                <a:lnTo>
                  <a:pt x="594995" y="103505"/>
                </a:lnTo>
                <a:lnTo>
                  <a:pt x="491489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43200" y="1890902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0" y="51688"/>
                </a:moveTo>
                <a:lnTo>
                  <a:pt x="491489" y="51688"/>
                </a:lnTo>
                <a:lnTo>
                  <a:pt x="491489" y="0"/>
                </a:lnTo>
                <a:lnTo>
                  <a:pt x="594995" y="103505"/>
                </a:lnTo>
                <a:lnTo>
                  <a:pt x="491489" y="207010"/>
                </a:lnTo>
                <a:lnTo>
                  <a:pt x="491489" y="155194"/>
                </a:lnTo>
                <a:lnTo>
                  <a:pt x="0" y="155194"/>
                </a:lnTo>
                <a:lnTo>
                  <a:pt x="0" y="51688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23208" y="1810004"/>
            <a:ext cx="43192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9649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CARDIAC,RENAL	OR LIVER</a:t>
            </a:r>
            <a:r>
              <a:rPr sz="2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D/Sa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5213" y="2446401"/>
            <a:ext cx="30270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b="1" spc="-55" dirty="0">
                <a:solidFill>
                  <a:srgbClr val="FFFF00"/>
                </a:solidFill>
                <a:latin typeface="Times New Roman"/>
                <a:cs typeface="Times New Roman"/>
              </a:rPr>
              <a:t>FAMILY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H/O</a:t>
            </a:r>
            <a:r>
              <a:rPr sz="2000" b="1" spc="-1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/>
                <a:cs typeface="Times New Roman"/>
              </a:rPr>
              <a:t>OEDEMA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43833" y="2534157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491489" y="0"/>
                </a:moveTo>
                <a:lnTo>
                  <a:pt x="491489" y="51688"/>
                </a:lnTo>
                <a:lnTo>
                  <a:pt x="0" y="51688"/>
                </a:lnTo>
                <a:lnTo>
                  <a:pt x="0" y="155193"/>
                </a:lnTo>
                <a:lnTo>
                  <a:pt x="491489" y="155193"/>
                </a:lnTo>
                <a:lnTo>
                  <a:pt x="491489" y="207009"/>
                </a:lnTo>
                <a:lnTo>
                  <a:pt x="594994" y="103504"/>
                </a:lnTo>
                <a:lnTo>
                  <a:pt x="491489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43833" y="2534157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0" y="51688"/>
                </a:moveTo>
                <a:lnTo>
                  <a:pt x="491489" y="51688"/>
                </a:lnTo>
                <a:lnTo>
                  <a:pt x="491489" y="0"/>
                </a:lnTo>
                <a:lnTo>
                  <a:pt x="594994" y="103504"/>
                </a:lnTo>
                <a:lnTo>
                  <a:pt x="491489" y="207009"/>
                </a:lnTo>
                <a:lnTo>
                  <a:pt x="491489" y="155193"/>
                </a:lnTo>
                <a:lnTo>
                  <a:pt x="0" y="155193"/>
                </a:lnTo>
                <a:lnTo>
                  <a:pt x="0" y="51688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616958" y="2446400"/>
            <a:ext cx="26371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MILROY’S</a:t>
            </a:r>
            <a:r>
              <a:rPr sz="2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OEDEMA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37789" y="3048000"/>
            <a:ext cx="3644900" cy="273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40" y="1557349"/>
            <a:ext cx="23609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DRUG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Times New Roman"/>
                <a:cs typeface="Times New Roman"/>
              </a:rPr>
              <a:t>HISTORY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17570" y="1602105"/>
            <a:ext cx="5323840" cy="338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5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NIFEDIPINE,ESTROGEN,STEROIDS,NSAID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197" y="2242185"/>
            <a:ext cx="70669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  <a:tab pos="4391025" algn="l"/>
              </a:tabLst>
            </a:pPr>
            <a:r>
              <a:rPr sz="3300" b="1" spc="-7" baseline="2525" dirty="0">
                <a:solidFill>
                  <a:srgbClr val="FFFF00"/>
                </a:solidFill>
                <a:latin typeface="Times New Roman"/>
                <a:cs typeface="Times New Roman"/>
              </a:rPr>
              <a:t>IS THE</a:t>
            </a:r>
            <a:r>
              <a:rPr sz="3300" b="1" spc="-67" baseline="25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spc="-195" baseline="2525" dirty="0">
                <a:solidFill>
                  <a:srgbClr val="FFFF00"/>
                </a:solidFill>
                <a:latin typeface="Times New Roman"/>
                <a:cs typeface="Times New Roman"/>
              </a:rPr>
              <a:t>PAT.</a:t>
            </a:r>
            <a:r>
              <a:rPr sz="3300" b="1" spc="22" baseline="25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b="1" spc="-7" baseline="2525" dirty="0">
                <a:solidFill>
                  <a:srgbClr val="FFFF00"/>
                </a:solidFill>
                <a:latin typeface="Times New Roman"/>
                <a:cs typeface="Times New Roman"/>
              </a:rPr>
              <a:t>PREGNANT	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U/L PEDAL</a:t>
            </a:r>
            <a:r>
              <a:rPr sz="220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OEDEMA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24200" y="2648839"/>
            <a:ext cx="2590800" cy="32947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21640" y="410336"/>
            <a:ext cx="1356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dirty="0"/>
              <a:t>t</a:t>
            </a:r>
            <a:r>
              <a:rPr spc="-5" dirty="0"/>
              <a:t>…….</a:t>
            </a:r>
          </a:p>
        </p:txBody>
      </p:sp>
      <p:sp>
        <p:nvSpPr>
          <p:cNvPr id="7" name="object 7"/>
          <p:cNvSpPr/>
          <p:nvPr/>
        </p:nvSpPr>
        <p:spPr>
          <a:xfrm>
            <a:off x="2743200" y="1645157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491489" y="0"/>
                </a:moveTo>
                <a:lnTo>
                  <a:pt x="491489" y="51815"/>
                </a:lnTo>
                <a:lnTo>
                  <a:pt x="0" y="51815"/>
                </a:lnTo>
                <a:lnTo>
                  <a:pt x="0" y="155320"/>
                </a:lnTo>
                <a:lnTo>
                  <a:pt x="491489" y="155320"/>
                </a:lnTo>
                <a:lnTo>
                  <a:pt x="491489" y="207009"/>
                </a:lnTo>
                <a:lnTo>
                  <a:pt x="594995" y="103504"/>
                </a:lnTo>
                <a:lnTo>
                  <a:pt x="491489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43200" y="1645157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0" y="51815"/>
                </a:moveTo>
                <a:lnTo>
                  <a:pt x="491489" y="51815"/>
                </a:lnTo>
                <a:lnTo>
                  <a:pt x="491489" y="0"/>
                </a:lnTo>
                <a:lnTo>
                  <a:pt x="594995" y="103504"/>
                </a:lnTo>
                <a:lnTo>
                  <a:pt x="491489" y="207009"/>
                </a:lnTo>
                <a:lnTo>
                  <a:pt x="491489" y="155320"/>
                </a:lnTo>
                <a:lnTo>
                  <a:pt x="0" y="155320"/>
                </a:lnTo>
                <a:lnTo>
                  <a:pt x="0" y="51815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8600" y="2318004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491489" y="0"/>
                </a:moveTo>
                <a:lnTo>
                  <a:pt x="491489" y="51816"/>
                </a:lnTo>
                <a:lnTo>
                  <a:pt x="0" y="51816"/>
                </a:lnTo>
                <a:lnTo>
                  <a:pt x="0" y="155321"/>
                </a:lnTo>
                <a:lnTo>
                  <a:pt x="491489" y="155321"/>
                </a:lnTo>
                <a:lnTo>
                  <a:pt x="491489" y="207010"/>
                </a:lnTo>
                <a:lnTo>
                  <a:pt x="594995" y="103505"/>
                </a:lnTo>
                <a:lnTo>
                  <a:pt x="491489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38600" y="2318004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0" y="51816"/>
                </a:moveTo>
                <a:lnTo>
                  <a:pt x="491489" y="51816"/>
                </a:lnTo>
                <a:lnTo>
                  <a:pt x="491489" y="0"/>
                </a:lnTo>
                <a:lnTo>
                  <a:pt x="594995" y="103505"/>
                </a:lnTo>
                <a:lnTo>
                  <a:pt x="491489" y="207010"/>
                </a:lnTo>
                <a:lnTo>
                  <a:pt x="491489" y="155321"/>
                </a:lnTo>
                <a:lnTo>
                  <a:pt x="0" y="155321"/>
                </a:lnTo>
                <a:lnTo>
                  <a:pt x="0" y="51816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603" y="1612518"/>
            <a:ext cx="338836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RELATION </a:t>
            </a: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SHIP </a:t>
            </a:r>
            <a:r>
              <a:rPr sz="2200" b="1" spc="-25" dirty="0">
                <a:solidFill>
                  <a:srgbClr val="FFFF00"/>
                </a:solidFill>
                <a:latin typeface="Times New Roman"/>
                <a:cs typeface="Times New Roman"/>
              </a:rPr>
              <a:t>TO  </a:t>
            </a: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MENSTRUAL</a:t>
            </a:r>
            <a:r>
              <a:rPr sz="2200" b="1" spc="-1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PERIODS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0000" y="1869567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491489" y="0"/>
                </a:moveTo>
                <a:lnTo>
                  <a:pt x="491489" y="51688"/>
                </a:lnTo>
                <a:lnTo>
                  <a:pt x="0" y="51688"/>
                </a:lnTo>
                <a:lnTo>
                  <a:pt x="0" y="155194"/>
                </a:lnTo>
                <a:lnTo>
                  <a:pt x="491489" y="155194"/>
                </a:lnTo>
                <a:lnTo>
                  <a:pt x="491489" y="207010"/>
                </a:lnTo>
                <a:lnTo>
                  <a:pt x="594995" y="103505"/>
                </a:lnTo>
                <a:lnTo>
                  <a:pt x="491489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0" y="1869567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0" y="51688"/>
                </a:moveTo>
                <a:lnTo>
                  <a:pt x="491489" y="51688"/>
                </a:lnTo>
                <a:lnTo>
                  <a:pt x="491489" y="0"/>
                </a:lnTo>
                <a:lnTo>
                  <a:pt x="594995" y="103505"/>
                </a:lnTo>
                <a:lnTo>
                  <a:pt x="491489" y="207010"/>
                </a:lnTo>
                <a:lnTo>
                  <a:pt x="491489" y="155194"/>
                </a:lnTo>
                <a:lnTo>
                  <a:pt x="0" y="155194"/>
                </a:lnTo>
                <a:lnTo>
                  <a:pt x="0" y="51688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682744" y="1531366"/>
            <a:ext cx="306260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CYCLICAL  OEDEMA(PERIODICAL)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9960" y="3098418"/>
            <a:ext cx="56000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H/O </a:t>
            </a:r>
            <a:r>
              <a:rPr sz="22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SURGERY </a:t>
            </a: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&amp; </a:t>
            </a:r>
            <a:r>
              <a:rPr sz="2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PROLONGED</a:t>
            </a:r>
            <a:r>
              <a:rPr sz="2200" b="1" spc="-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00" b="1" spc="-55" dirty="0">
                <a:solidFill>
                  <a:srgbClr val="FFFF00"/>
                </a:solidFill>
                <a:latin typeface="Times New Roman"/>
                <a:cs typeface="Times New Roman"/>
              </a:rPr>
              <a:t>TRAVEL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49897" y="3147060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491490" y="0"/>
                </a:moveTo>
                <a:lnTo>
                  <a:pt x="491490" y="51688"/>
                </a:lnTo>
                <a:lnTo>
                  <a:pt x="0" y="51688"/>
                </a:lnTo>
                <a:lnTo>
                  <a:pt x="0" y="155193"/>
                </a:lnTo>
                <a:lnTo>
                  <a:pt x="491490" y="155193"/>
                </a:lnTo>
                <a:lnTo>
                  <a:pt x="491490" y="207010"/>
                </a:lnTo>
                <a:lnTo>
                  <a:pt x="594995" y="103504"/>
                </a:lnTo>
                <a:lnTo>
                  <a:pt x="49149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49897" y="3147060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0" y="51688"/>
                </a:moveTo>
                <a:lnTo>
                  <a:pt x="491490" y="51688"/>
                </a:lnTo>
                <a:lnTo>
                  <a:pt x="491490" y="0"/>
                </a:lnTo>
                <a:lnTo>
                  <a:pt x="594995" y="103504"/>
                </a:lnTo>
                <a:lnTo>
                  <a:pt x="491490" y="207010"/>
                </a:lnTo>
                <a:lnTo>
                  <a:pt x="491490" y="155193"/>
                </a:lnTo>
                <a:lnTo>
                  <a:pt x="0" y="155193"/>
                </a:lnTo>
                <a:lnTo>
                  <a:pt x="0" y="51688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319009" y="3067557"/>
            <a:ext cx="5981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DVT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21640" y="410336"/>
            <a:ext cx="1356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dirty="0"/>
              <a:t>t</a:t>
            </a:r>
            <a:r>
              <a:rPr spc="-5" dirty="0"/>
              <a:t>…….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1625" y="792302"/>
            <a:ext cx="60026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spc="-2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EXAMINATION </a:t>
            </a:r>
            <a:r>
              <a:rPr sz="3600" b="1" i="1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600" b="1" i="1" u="heavy" spc="-13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i="1" u="heavy" spc="-7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PATIENT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30928" y="4009301"/>
            <a:ext cx="3657600" cy="1911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458427"/>
            <a:ext cx="6029960" cy="332486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2666365">
              <a:lnSpc>
                <a:spcPct val="100000"/>
              </a:lnSpc>
              <a:spcBef>
                <a:spcPts val="850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</a:t>
            </a:r>
            <a:r>
              <a:rPr sz="22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Times New Roman"/>
                <a:cs typeface="Times New Roman"/>
              </a:rPr>
              <a:t>EXAMINATION</a:t>
            </a:r>
            <a:endParaRPr sz="2200">
              <a:latin typeface="Times New Roman"/>
              <a:cs typeface="Times New Roman"/>
            </a:endParaRPr>
          </a:p>
          <a:p>
            <a:pPr marL="243204" indent="-210185">
              <a:lnSpc>
                <a:spcPct val="100000"/>
              </a:lnSpc>
              <a:spcBef>
                <a:spcPts val="755"/>
              </a:spcBef>
              <a:buClr>
                <a:srgbClr val="000000"/>
              </a:buClr>
              <a:buSzPct val="95454"/>
              <a:buAutoNum type="arabicPeriod"/>
              <a:tabLst>
                <a:tab pos="243840" algn="l"/>
              </a:tabLst>
            </a:pPr>
            <a:r>
              <a:rPr sz="2200" b="1" i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BUILT </a:t>
            </a:r>
            <a:r>
              <a:rPr sz="22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sz="2200" b="1" i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NOURISHMENT</a:t>
            </a:r>
            <a:endParaRPr sz="2200">
              <a:latin typeface="Times New Roman"/>
              <a:cs typeface="Times New Roman"/>
            </a:endParaRPr>
          </a:p>
          <a:p>
            <a:pPr marL="2783840" marR="5080">
              <a:lnSpc>
                <a:spcPct val="100000"/>
              </a:lnSpc>
              <a:spcBef>
                <a:spcPts val="755"/>
              </a:spcBef>
            </a:pPr>
            <a:r>
              <a:rPr sz="2200" spc="-40" dirty="0">
                <a:solidFill>
                  <a:srgbClr val="FFFFFF"/>
                </a:solidFill>
                <a:latin typeface="Times New Roman"/>
                <a:cs typeface="Times New Roman"/>
              </a:rPr>
              <a:t>POORLY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NOURISHED IF  OEDEMA IS DUE </a:t>
            </a:r>
            <a:r>
              <a:rPr sz="2200" spc="-2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200" spc="-3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ANY 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NUTRITIONAL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DEF….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222885" indent="-210185">
              <a:lnSpc>
                <a:spcPct val="100000"/>
              </a:lnSpc>
              <a:buClr>
                <a:srgbClr val="000000"/>
              </a:buClr>
              <a:buSzPct val="95454"/>
              <a:buAutoNum type="arabicPeriod" startAt="2"/>
              <a:tabLst>
                <a:tab pos="223520" algn="l"/>
              </a:tabLst>
            </a:pPr>
            <a:r>
              <a:rPr sz="2200" b="1" i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PALLOR</a:t>
            </a:r>
            <a:endParaRPr sz="2200">
              <a:latin typeface="Times New Roman"/>
              <a:cs typeface="Times New Roman"/>
            </a:endParaRPr>
          </a:p>
          <a:p>
            <a:pPr marL="859790">
              <a:lnSpc>
                <a:spcPct val="100000"/>
              </a:lnSpc>
              <a:spcBef>
                <a:spcPts val="211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CARDIAC/GI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CAUSES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167129"/>
            <a:ext cx="3639185" cy="981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3.ICTERUS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Times New Roman"/>
              <a:cs typeface="Times New Roman"/>
            </a:endParaRPr>
          </a:p>
          <a:p>
            <a:pPr marL="850900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CIRRHOSIS OF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LIVER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35525" y="282447"/>
            <a:ext cx="2660650" cy="1903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4040" y="2685414"/>
            <a:ext cx="186563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i="1" u="heavy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4.CYANOSIS</a:t>
            </a:r>
            <a:r>
              <a:rPr sz="2200" b="1" i="1" u="heavy" spc="-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&amp;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CLUBBING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43200" y="2577210"/>
            <a:ext cx="836294" cy="1026794"/>
          </a:xfrm>
          <a:custGeom>
            <a:avLst/>
            <a:gdLst/>
            <a:ahLst/>
            <a:cxnLst/>
            <a:rect l="l" t="t" r="r" b="b"/>
            <a:pathLst>
              <a:path w="836295" h="1026795">
                <a:moveTo>
                  <a:pt x="0" y="0"/>
                </a:moveTo>
                <a:lnTo>
                  <a:pt x="75151" y="1119"/>
                </a:lnTo>
                <a:lnTo>
                  <a:pt x="145892" y="4349"/>
                </a:lnTo>
                <a:lnTo>
                  <a:pt x="211041" y="9492"/>
                </a:lnTo>
                <a:lnTo>
                  <a:pt x="269412" y="16353"/>
                </a:lnTo>
                <a:lnTo>
                  <a:pt x="319824" y="24737"/>
                </a:lnTo>
                <a:lnTo>
                  <a:pt x="361093" y="34449"/>
                </a:lnTo>
                <a:lnTo>
                  <a:pt x="411470" y="57074"/>
                </a:lnTo>
                <a:lnTo>
                  <a:pt x="418211" y="69596"/>
                </a:lnTo>
                <a:lnTo>
                  <a:pt x="418211" y="443484"/>
                </a:lnTo>
                <a:lnTo>
                  <a:pt x="424913" y="456043"/>
                </a:lnTo>
                <a:lnTo>
                  <a:pt x="444317" y="467853"/>
                </a:lnTo>
                <a:lnTo>
                  <a:pt x="516491" y="488447"/>
                </a:lnTo>
                <a:lnTo>
                  <a:pt x="566893" y="496842"/>
                </a:lnTo>
                <a:lnTo>
                  <a:pt x="625258" y="503710"/>
                </a:lnTo>
                <a:lnTo>
                  <a:pt x="690403" y="508856"/>
                </a:lnTo>
                <a:lnTo>
                  <a:pt x="761143" y="512086"/>
                </a:lnTo>
                <a:lnTo>
                  <a:pt x="836295" y="513206"/>
                </a:lnTo>
                <a:lnTo>
                  <a:pt x="761147" y="514331"/>
                </a:lnTo>
                <a:lnTo>
                  <a:pt x="690418" y="517572"/>
                </a:lnTo>
                <a:lnTo>
                  <a:pt x="625286" y="522732"/>
                </a:lnTo>
                <a:lnTo>
                  <a:pt x="566935" y="529613"/>
                </a:lnTo>
                <a:lnTo>
                  <a:pt x="516544" y="538019"/>
                </a:lnTo>
                <a:lnTo>
                  <a:pt x="475295" y="547751"/>
                </a:lnTo>
                <a:lnTo>
                  <a:pt x="424947" y="570404"/>
                </a:lnTo>
                <a:lnTo>
                  <a:pt x="418211" y="582929"/>
                </a:lnTo>
                <a:lnTo>
                  <a:pt x="418211" y="956817"/>
                </a:lnTo>
                <a:lnTo>
                  <a:pt x="411470" y="969343"/>
                </a:lnTo>
                <a:lnTo>
                  <a:pt x="392036" y="981136"/>
                </a:lnTo>
                <a:lnTo>
                  <a:pt x="319824" y="1001728"/>
                </a:lnTo>
                <a:lnTo>
                  <a:pt x="269412" y="1010134"/>
                </a:lnTo>
                <a:lnTo>
                  <a:pt x="211041" y="1017015"/>
                </a:lnTo>
                <a:lnTo>
                  <a:pt x="145892" y="1022175"/>
                </a:lnTo>
                <a:lnTo>
                  <a:pt x="75151" y="1025416"/>
                </a:lnTo>
                <a:lnTo>
                  <a:pt x="0" y="1026540"/>
                </a:lnTo>
              </a:path>
            </a:pathLst>
          </a:custGeom>
          <a:ln w="12700">
            <a:solidFill>
              <a:srgbClr val="00CC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41775" y="2899410"/>
            <a:ext cx="25431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CARDIAC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OEDEMA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05000" y="4304855"/>
            <a:ext cx="2930525" cy="15768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27979" y="3922941"/>
            <a:ext cx="2725420" cy="20673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21640" y="410336"/>
            <a:ext cx="1356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dirty="0"/>
              <a:t>t</a:t>
            </a:r>
            <a:r>
              <a:rPr spc="-5" dirty="0"/>
              <a:t>…….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66842" y="1510791"/>
            <a:ext cx="3796157" cy="3899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69644" y="1319529"/>
            <a:ext cx="3055620" cy="295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250" indent="-209550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95454"/>
              <a:buAutoNum type="arabicPeriod" startAt="6"/>
              <a:tabLst>
                <a:tab pos="222885" algn="l"/>
              </a:tabLst>
            </a:pPr>
            <a:r>
              <a:rPr sz="2200" b="1" i="1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LYMPHADENOPATHY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eriod" startAt="6"/>
            </a:pPr>
            <a:endParaRPr sz="2900">
              <a:latin typeface="Times New Roman"/>
              <a:cs typeface="Times New Roman"/>
            </a:endParaRPr>
          </a:p>
          <a:p>
            <a:pPr marL="1421765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FILARIASIS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400">
              <a:latin typeface="Times New Roman"/>
              <a:cs typeface="Times New Roman"/>
            </a:endParaRPr>
          </a:p>
          <a:p>
            <a:pPr marL="236220" indent="-21018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SzPct val="95454"/>
              <a:buAutoNum type="arabicPeriod" startAt="7"/>
              <a:tabLst>
                <a:tab pos="236854" algn="l"/>
              </a:tabLst>
            </a:pPr>
            <a:r>
              <a:rPr sz="22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OEDEMA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AutoNum type="arabicPeriod" startAt="7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AutoNum type="arabicPeriod" startAt="7"/>
            </a:pPr>
            <a:endParaRPr sz="2050">
              <a:latin typeface="Times New Roman"/>
              <a:cs typeface="Times New Roman"/>
            </a:endParaRPr>
          </a:p>
          <a:p>
            <a:pPr marL="408940" indent="-39624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SzPct val="95454"/>
              <a:buAutoNum type="arabicPeriod" startAt="7"/>
              <a:tabLst>
                <a:tab pos="409575" algn="l"/>
              </a:tabLst>
            </a:pPr>
            <a:r>
              <a:rPr sz="2200" b="1" i="1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ITALS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410336"/>
            <a:ext cx="1356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dirty="0"/>
              <a:t>t</a:t>
            </a:r>
            <a:r>
              <a:rPr spc="-5" dirty="0"/>
              <a:t>…….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0976" y="521335"/>
            <a:ext cx="57226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11605" marR="5080" indent="-139954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HOW </a:t>
            </a:r>
            <a:r>
              <a:rPr sz="2800" spc="-35" dirty="0"/>
              <a:t>TO DEMONSTRATE</a:t>
            </a:r>
            <a:r>
              <a:rPr sz="2800" spc="-55" dirty="0"/>
              <a:t> </a:t>
            </a:r>
            <a:r>
              <a:rPr sz="2800" spc="-5" dirty="0"/>
              <a:t>OEDEMA  </a:t>
            </a:r>
            <a:r>
              <a:rPr sz="2800" spc="-25" dirty="0"/>
              <a:t>CLINICALLY?????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59740" y="1911553"/>
            <a:ext cx="8117205" cy="3335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3300">
              <a:lnSpc>
                <a:spcPct val="100000"/>
              </a:lnSpc>
              <a:spcBef>
                <a:spcPts val="100"/>
              </a:spcBef>
            </a:pPr>
            <a:r>
              <a:rPr sz="2400" b="1" i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1. </a:t>
            </a:r>
            <a:r>
              <a:rPr sz="24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SITTING</a:t>
            </a:r>
            <a:r>
              <a:rPr sz="2400" b="1" i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PATIENT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00">
              <a:latin typeface="Times New Roman"/>
              <a:cs typeface="Times New Roman"/>
            </a:endParaRPr>
          </a:p>
          <a:p>
            <a:pPr marL="299085" marR="5080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 </a:t>
            </a:r>
            <a:r>
              <a:rPr sz="22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MEDIAL MALLEOLUS</a:t>
            </a:r>
            <a:r>
              <a:rPr sz="2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5cm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ABOVE</a:t>
            </a:r>
            <a:r>
              <a:rPr sz="2200" spc="-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IT……….WITH  RIGHT </a:t>
            </a:r>
            <a:r>
              <a:rPr sz="2200" spc="-20" dirty="0">
                <a:solidFill>
                  <a:srgbClr val="FFFFFF"/>
                </a:solidFill>
                <a:latin typeface="Times New Roman"/>
                <a:cs typeface="Times New Roman"/>
              </a:rPr>
              <a:t>THUMB………APPLY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PRESSURE FOR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MINIMUM 30 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SEC…..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har char=""/>
            </a:pPr>
            <a:endParaRPr sz="3550">
              <a:latin typeface="Times New Roman"/>
              <a:cs typeface="Times New Roman"/>
            </a:endParaRPr>
          </a:p>
          <a:p>
            <a:pPr marL="299085" marR="43180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ALMOST </a:t>
            </a:r>
            <a:r>
              <a:rPr sz="2200" spc="-95" dirty="0">
                <a:solidFill>
                  <a:srgbClr val="FFFF00"/>
                </a:solidFill>
                <a:latin typeface="Times New Roman"/>
                <a:cs typeface="Times New Roman"/>
              </a:rPr>
              <a:t>ALLWAYS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LOOK </a:t>
            </a: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FOR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DIMPLE…..AFTER </a:t>
            </a:r>
            <a:r>
              <a:rPr sz="2200" spc="-35" dirty="0">
                <a:solidFill>
                  <a:srgbClr val="FFFF00"/>
                </a:solidFill>
                <a:latin typeface="Times New Roman"/>
                <a:cs typeface="Times New Roman"/>
              </a:rPr>
              <a:t>APPLYING  </a:t>
            </a:r>
            <a:r>
              <a:rPr sz="2200" spc="-15" dirty="0">
                <a:solidFill>
                  <a:srgbClr val="FFFF00"/>
                </a:solidFill>
                <a:latin typeface="Times New Roman"/>
                <a:cs typeface="Times New Roman"/>
              </a:rPr>
              <a:t>PRESSURE….OTHERWISE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WE CAN MISS A CASE </a:t>
            </a: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OF  MINIMAL</a:t>
            </a:r>
            <a:r>
              <a:rPr sz="2200" spc="-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OEDEMA….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0" y="1073721"/>
            <a:ext cx="6553200" cy="464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640" y="410336"/>
            <a:ext cx="1356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dirty="0"/>
              <a:t>t</a:t>
            </a:r>
            <a:r>
              <a:rPr spc="-5" dirty="0"/>
              <a:t>…….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8250" y="563117"/>
            <a:ext cx="70669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46FFD1"/>
                </a:solidFill>
              </a:rPr>
              <a:t>HOW </a:t>
            </a:r>
            <a:r>
              <a:rPr sz="4000" spc="-45" dirty="0">
                <a:solidFill>
                  <a:srgbClr val="46FFD1"/>
                </a:solidFill>
              </a:rPr>
              <a:t>TO </a:t>
            </a:r>
            <a:r>
              <a:rPr sz="4000" spc="-90" dirty="0">
                <a:solidFill>
                  <a:srgbClr val="46FFD1"/>
                </a:solidFill>
              </a:rPr>
              <a:t>TAKE </a:t>
            </a:r>
            <a:r>
              <a:rPr sz="4000" spc="-5" dirty="0">
                <a:solidFill>
                  <a:srgbClr val="46FFD1"/>
                </a:solidFill>
              </a:rPr>
              <a:t>A</a:t>
            </a:r>
            <a:r>
              <a:rPr sz="4000" spc="-555" dirty="0">
                <a:solidFill>
                  <a:srgbClr val="46FFD1"/>
                </a:solidFill>
              </a:rPr>
              <a:t> </a:t>
            </a:r>
            <a:r>
              <a:rPr sz="4000" spc="-35" dirty="0">
                <a:solidFill>
                  <a:srgbClr val="46FFD1"/>
                </a:solidFill>
              </a:rPr>
              <a:t>HISTORY????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049526" y="3133470"/>
            <a:ext cx="16675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LO</a:t>
            </a:r>
            <a:r>
              <a:rPr sz="22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ALISED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594" y="4063365"/>
            <a:ext cx="225361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CELLULITIS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204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YMPHA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TIS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VENOUS</a:t>
            </a:r>
            <a:r>
              <a:rPr sz="2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OBS.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52978" y="1864867"/>
            <a:ext cx="263779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500" b="1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I.	</a:t>
            </a:r>
            <a:r>
              <a:rPr sz="2500" b="1" i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APPEA</a:t>
            </a:r>
            <a:r>
              <a:rPr sz="2500" b="1" i="1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2500" b="1" i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ANCE</a:t>
            </a:r>
            <a:endParaRPr sz="25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83154" y="2223642"/>
            <a:ext cx="1965325" cy="896619"/>
          </a:xfrm>
          <a:custGeom>
            <a:avLst/>
            <a:gdLst/>
            <a:ahLst/>
            <a:cxnLst/>
            <a:rect l="l" t="t" r="r" b="b"/>
            <a:pathLst>
              <a:path w="1965325" h="896619">
                <a:moveTo>
                  <a:pt x="63753" y="801116"/>
                </a:moveTo>
                <a:lnTo>
                  <a:pt x="59816" y="801751"/>
                </a:lnTo>
                <a:lnTo>
                  <a:pt x="57657" y="804672"/>
                </a:lnTo>
                <a:lnTo>
                  <a:pt x="0" y="885190"/>
                </a:lnTo>
                <a:lnTo>
                  <a:pt x="98551" y="895858"/>
                </a:lnTo>
                <a:lnTo>
                  <a:pt x="102107" y="896112"/>
                </a:lnTo>
                <a:lnTo>
                  <a:pt x="105156" y="893699"/>
                </a:lnTo>
                <a:lnTo>
                  <a:pt x="105918" y="886714"/>
                </a:lnTo>
                <a:lnTo>
                  <a:pt x="105206" y="885825"/>
                </a:lnTo>
                <a:lnTo>
                  <a:pt x="14096" y="885825"/>
                </a:lnTo>
                <a:lnTo>
                  <a:pt x="8889" y="874268"/>
                </a:lnTo>
                <a:lnTo>
                  <a:pt x="30363" y="864644"/>
                </a:lnTo>
                <a:lnTo>
                  <a:pt x="68071" y="812038"/>
                </a:lnTo>
                <a:lnTo>
                  <a:pt x="70103" y="809244"/>
                </a:lnTo>
                <a:lnTo>
                  <a:pt x="69468" y="805180"/>
                </a:lnTo>
                <a:lnTo>
                  <a:pt x="66547" y="803148"/>
                </a:lnTo>
                <a:lnTo>
                  <a:pt x="63753" y="801116"/>
                </a:lnTo>
                <a:close/>
              </a:path>
              <a:path w="1965325" h="896619">
                <a:moveTo>
                  <a:pt x="30363" y="864644"/>
                </a:moveTo>
                <a:lnTo>
                  <a:pt x="8889" y="874268"/>
                </a:lnTo>
                <a:lnTo>
                  <a:pt x="14096" y="885825"/>
                </a:lnTo>
                <a:lnTo>
                  <a:pt x="18630" y="883793"/>
                </a:lnTo>
                <a:lnTo>
                  <a:pt x="16637" y="883793"/>
                </a:lnTo>
                <a:lnTo>
                  <a:pt x="12191" y="873760"/>
                </a:lnTo>
                <a:lnTo>
                  <a:pt x="23828" y="873760"/>
                </a:lnTo>
                <a:lnTo>
                  <a:pt x="30363" y="864644"/>
                </a:lnTo>
                <a:close/>
              </a:path>
              <a:path w="1965325" h="896619">
                <a:moveTo>
                  <a:pt x="35457" y="876251"/>
                </a:moveTo>
                <a:lnTo>
                  <a:pt x="14096" y="885825"/>
                </a:lnTo>
                <a:lnTo>
                  <a:pt x="105206" y="885825"/>
                </a:lnTo>
                <a:lnTo>
                  <a:pt x="103377" y="883539"/>
                </a:lnTo>
                <a:lnTo>
                  <a:pt x="35457" y="876251"/>
                </a:lnTo>
                <a:close/>
              </a:path>
              <a:path w="1965325" h="896619">
                <a:moveTo>
                  <a:pt x="12191" y="873760"/>
                </a:moveTo>
                <a:lnTo>
                  <a:pt x="16637" y="883793"/>
                </a:lnTo>
                <a:lnTo>
                  <a:pt x="22999" y="874917"/>
                </a:lnTo>
                <a:lnTo>
                  <a:pt x="12191" y="873760"/>
                </a:lnTo>
                <a:close/>
              </a:path>
              <a:path w="1965325" h="896619">
                <a:moveTo>
                  <a:pt x="22999" y="874917"/>
                </a:moveTo>
                <a:lnTo>
                  <a:pt x="16637" y="883793"/>
                </a:lnTo>
                <a:lnTo>
                  <a:pt x="18630" y="883793"/>
                </a:lnTo>
                <a:lnTo>
                  <a:pt x="35457" y="876251"/>
                </a:lnTo>
                <a:lnTo>
                  <a:pt x="22999" y="874917"/>
                </a:lnTo>
                <a:close/>
              </a:path>
              <a:path w="1965325" h="896619">
                <a:moveTo>
                  <a:pt x="1959609" y="0"/>
                </a:moveTo>
                <a:lnTo>
                  <a:pt x="30363" y="864644"/>
                </a:lnTo>
                <a:lnTo>
                  <a:pt x="22999" y="874917"/>
                </a:lnTo>
                <a:lnTo>
                  <a:pt x="35457" y="876251"/>
                </a:lnTo>
                <a:lnTo>
                  <a:pt x="1964817" y="11557"/>
                </a:lnTo>
                <a:lnTo>
                  <a:pt x="1959609" y="0"/>
                </a:lnTo>
                <a:close/>
              </a:path>
              <a:path w="1965325" h="896619">
                <a:moveTo>
                  <a:pt x="23828" y="873760"/>
                </a:moveTo>
                <a:lnTo>
                  <a:pt x="12191" y="873760"/>
                </a:lnTo>
                <a:lnTo>
                  <a:pt x="22999" y="874917"/>
                </a:lnTo>
                <a:lnTo>
                  <a:pt x="23828" y="873760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43271" y="2223389"/>
            <a:ext cx="2335530" cy="875030"/>
          </a:xfrm>
          <a:custGeom>
            <a:avLst/>
            <a:gdLst/>
            <a:ahLst/>
            <a:cxnLst/>
            <a:rect l="l" t="t" r="r" b="b"/>
            <a:pathLst>
              <a:path w="2335529" h="875030">
                <a:moveTo>
                  <a:pt x="2299077" y="849910"/>
                </a:moveTo>
                <a:lnTo>
                  <a:pt x="2232025" y="862076"/>
                </a:lnTo>
                <a:lnTo>
                  <a:pt x="2229738" y="865377"/>
                </a:lnTo>
                <a:lnTo>
                  <a:pt x="2231008" y="872236"/>
                </a:lnTo>
                <a:lnTo>
                  <a:pt x="2234310" y="874522"/>
                </a:lnTo>
                <a:lnTo>
                  <a:pt x="2326087" y="858012"/>
                </a:lnTo>
                <a:lnTo>
                  <a:pt x="2321305" y="858012"/>
                </a:lnTo>
                <a:lnTo>
                  <a:pt x="2299077" y="849910"/>
                </a:lnTo>
                <a:close/>
              </a:path>
              <a:path w="2335529" h="875030">
                <a:moveTo>
                  <a:pt x="2311499" y="847656"/>
                </a:moveTo>
                <a:lnTo>
                  <a:pt x="2299077" y="849910"/>
                </a:lnTo>
                <a:lnTo>
                  <a:pt x="2321305" y="858012"/>
                </a:lnTo>
                <a:lnTo>
                  <a:pt x="2321995" y="856107"/>
                </a:lnTo>
                <a:lnTo>
                  <a:pt x="2318511" y="856107"/>
                </a:lnTo>
                <a:lnTo>
                  <a:pt x="2311499" y="847656"/>
                </a:lnTo>
                <a:close/>
              </a:path>
              <a:path w="2335529" h="875030">
                <a:moveTo>
                  <a:pt x="2265679" y="776986"/>
                </a:moveTo>
                <a:lnTo>
                  <a:pt x="2263012" y="779272"/>
                </a:lnTo>
                <a:lnTo>
                  <a:pt x="2260219" y="781558"/>
                </a:lnTo>
                <a:lnTo>
                  <a:pt x="2259964" y="785495"/>
                </a:lnTo>
                <a:lnTo>
                  <a:pt x="2262124" y="788162"/>
                </a:lnTo>
                <a:lnTo>
                  <a:pt x="2303490" y="838006"/>
                </a:lnTo>
                <a:lnTo>
                  <a:pt x="2325624" y="846074"/>
                </a:lnTo>
                <a:lnTo>
                  <a:pt x="2321305" y="858012"/>
                </a:lnTo>
                <a:lnTo>
                  <a:pt x="2326087" y="858012"/>
                </a:lnTo>
                <a:lnTo>
                  <a:pt x="2335276" y="856361"/>
                </a:lnTo>
                <a:lnTo>
                  <a:pt x="2271903" y="780034"/>
                </a:lnTo>
                <a:lnTo>
                  <a:pt x="2269617" y="777366"/>
                </a:lnTo>
                <a:lnTo>
                  <a:pt x="2265679" y="776986"/>
                </a:lnTo>
                <a:close/>
              </a:path>
              <a:path w="2335529" h="875030">
                <a:moveTo>
                  <a:pt x="2322322" y="845693"/>
                </a:moveTo>
                <a:lnTo>
                  <a:pt x="2311499" y="847656"/>
                </a:lnTo>
                <a:lnTo>
                  <a:pt x="2318511" y="856107"/>
                </a:lnTo>
                <a:lnTo>
                  <a:pt x="2322322" y="845693"/>
                </a:lnTo>
                <a:close/>
              </a:path>
              <a:path w="2335529" h="875030">
                <a:moveTo>
                  <a:pt x="2324578" y="845693"/>
                </a:moveTo>
                <a:lnTo>
                  <a:pt x="2322322" y="845693"/>
                </a:lnTo>
                <a:lnTo>
                  <a:pt x="2318511" y="856107"/>
                </a:lnTo>
                <a:lnTo>
                  <a:pt x="2321995" y="856107"/>
                </a:lnTo>
                <a:lnTo>
                  <a:pt x="2325624" y="846074"/>
                </a:lnTo>
                <a:lnTo>
                  <a:pt x="2324578" y="845693"/>
                </a:lnTo>
                <a:close/>
              </a:path>
              <a:path w="2335529" h="875030">
                <a:moveTo>
                  <a:pt x="4317" y="0"/>
                </a:moveTo>
                <a:lnTo>
                  <a:pt x="0" y="11937"/>
                </a:lnTo>
                <a:lnTo>
                  <a:pt x="2299077" y="849910"/>
                </a:lnTo>
                <a:lnTo>
                  <a:pt x="2311499" y="847656"/>
                </a:lnTo>
                <a:lnTo>
                  <a:pt x="2303490" y="838006"/>
                </a:lnTo>
                <a:lnTo>
                  <a:pt x="4317" y="0"/>
                </a:lnTo>
                <a:close/>
              </a:path>
              <a:path w="2335529" h="875030">
                <a:moveTo>
                  <a:pt x="2303490" y="838006"/>
                </a:moveTo>
                <a:lnTo>
                  <a:pt x="2311499" y="847656"/>
                </a:lnTo>
                <a:lnTo>
                  <a:pt x="2322322" y="845693"/>
                </a:lnTo>
                <a:lnTo>
                  <a:pt x="2324578" y="845693"/>
                </a:lnTo>
                <a:lnTo>
                  <a:pt x="2303490" y="838006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52134" y="3104133"/>
            <a:ext cx="20542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GE</a:t>
            </a:r>
            <a:r>
              <a:rPr sz="22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ERAL</a:t>
            </a:r>
            <a:r>
              <a:rPr sz="22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SED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59735" y="3528059"/>
            <a:ext cx="207010" cy="405130"/>
          </a:xfrm>
          <a:custGeom>
            <a:avLst/>
            <a:gdLst/>
            <a:ahLst/>
            <a:cxnLst/>
            <a:rect l="l" t="t" r="r" b="b"/>
            <a:pathLst>
              <a:path w="207010" h="405129">
                <a:moveTo>
                  <a:pt x="207009" y="301625"/>
                </a:moveTo>
                <a:lnTo>
                  <a:pt x="0" y="301625"/>
                </a:lnTo>
                <a:lnTo>
                  <a:pt x="103505" y="405129"/>
                </a:lnTo>
                <a:lnTo>
                  <a:pt x="207009" y="301625"/>
                </a:lnTo>
                <a:close/>
              </a:path>
              <a:path w="207010" h="405129">
                <a:moveTo>
                  <a:pt x="155320" y="0"/>
                </a:moveTo>
                <a:lnTo>
                  <a:pt x="51815" y="0"/>
                </a:lnTo>
                <a:lnTo>
                  <a:pt x="51815" y="301625"/>
                </a:lnTo>
                <a:lnTo>
                  <a:pt x="155320" y="301625"/>
                </a:lnTo>
                <a:lnTo>
                  <a:pt x="15532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59735" y="3528059"/>
            <a:ext cx="207010" cy="405130"/>
          </a:xfrm>
          <a:custGeom>
            <a:avLst/>
            <a:gdLst/>
            <a:ahLst/>
            <a:cxnLst/>
            <a:rect l="l" t="t" r="r" b="b"/>
            <a:pathLst>
              <a:path w="207010" h="405129">
                <a:moveTo>
                  <a:pt x="0" y="301625"/>
                </a:moveTo>
                <a:lnTo>
                  <a:pt x="51815" y="301625"/>
                </a:lnTo>
                <a:lnTo>
                  <a:pt x="51815" y="0"/>
                </a:lnTo>
                <a:lnTo>
                  <a:pt x="155320" y="0"/>
                </a:lnTo>
                <a:lnTo>
                  <a:pt x="155320" y="301625"/>
                </a:lnTo>
                <a:lnTo>
                  <a:pt x="207009" y="301625"/>
                </a:lnTo>
                <a:lnTo>
                  <a:pt x="103505" y="405129"/>
                </a:lnTo>
                <a:lnTo>
                  <a:pt x="0" y="301625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40807" y="4064634"/>
            <a:ext cx="2845435" cy="155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CARDIAC</a:t>
            </a:r>
            <a:endParaRPr sz="20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RENAL</a:t>
            </a:r>
            <a:endParaRPr sz="20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LIVER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D/S</a:t>
            </a:r>
            <a:endParaRPr sz="20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HYPOALBUMINEMIA</a:t>
            </a:r>
            <a:endParaRPr sz="20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HYPOTHYROIDISM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54494" y="3633723"/>
            <a:ext cx="207010" cy="405130"/>
          </a:xfrm>
          <a:custGeom>
            <a:avLst/>
            <a:gdLst/>
            <a:ahLst/>
            <a:cxnLst/>
            <a:rect l="l" t="t" r="r" b="b"/>
            <a:pathLst>
              <a:path w="207009" h="405129">
                <a:moveTo>
                  <a:pt x="207009" y="301625"/>
                </a:moveTo>
                <a:lnTo>
                  <a:pt x="0" y="301625"/>
                </a:lnTo>
                <a:lnTo>
                  <a:pt x="103504" y="405130"/>
                </a:lnTo>
                <a:lnTo>
                  <a:pt x="207009" y="301625"/>
                </a:lnTo>
                <a:close/>
              </a:path>
              <a:path w="207009" h="405129">
                <a:moveTo>
                  <a:pt x="155321" y="0"/>
                </a:moveTo>
                <a:lnTo>
                  <a:pt x="51688" y="0"/>
                </a:lnTo>
                <a:lnTo>
                  <a:pt x="51688" y="301625"/>
                </a:lnTo>
                <a:lnTo>
                  <a:pt x="155321" y="301625"/>
                </a:lnTo>
                <a:lnTo>
                  <a:pt x="155321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54494" y="3633723"/>
            <a:ext cx="207010" cy="405130"/>
          </a:xfrm>
          <a:custGeom>
            <a:avLst/>
            <a:gdLst/>
            <a:ahLst/>
            <a:cxnLst/>
            <a:rect l="l" t="t" r="r" b="b"/>
            <a:pathLst>
              <a:path w="207009" h="405129">
                <a:moveTo>
                  <a:pt x="0" y="301625"/>
                </a:moveTo>
                <a:lnTo>
                  <a:pt x="51688" y="301625"/>
                </a:lnTo>
                <a:lnTo>
                  <a:pt x="51688" y="0"/>
                </a:lnTo>
                <a:lnTo>
                  <a:pt x="155321" y="0"/>
                </a:lnTo>
                <a:lnTo>
                  <a:pt x="155321" y="301625"/>
                </a:lnTo>
                <a:lnTo>
                  <a:pt x="207009" y="301625"/>
                </a:lnTo>
                <a:lnTo>
                  <a:pt x="103504" y="405130"/>
                </a:lnTo>
                <a:lnTo>
                  <a:pt x="0" y="301625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40" y="1769821"/>
            <a:ext cx="80879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50" dirty="0">
                <a:solidFill>
                  <a:srgbClr val="FFFFFF"/>
                </a:solidFill>
                <a:latin typeface="Times New Roman"/>
                <a:cs typeface="Times New Roman"/>
              </a:rPr>
              <a:t>APPLY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PRESSURE OVER SACRUM WITH RIGHT THUMB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endParaRPr sz="22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30 sec…….AND LOOK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DIMPLE……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73350" y="2667000"/>
            <a:ext cx="319405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328952"/>
            <a:ext cx="5071745" cy="893444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pc="-5" dirty="0"/>
              <a:t>Cont…….</a:t>
            </a:r>
          </a:p>
          <a:p>
            <a:pPr marL="1193800">
              <a:lnSpc>
                <a:spcPct val="100000"/>
              </a:lnSpc>
              <a:spcBef>
                <a:spcPts val="560"/>
              </a:spcBef>
            </a:pPr>
            <a:r>
              <a:rPr sz="2200" u="heavy" spc="-55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200" b="1" i="1" u="heavy" spc="-20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2.AMBULATORY</a:t>
            </a:r>
            <a:r>
              <a:rPr sz="2200" b="1" i="1" u="heavy" spc="-135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i="1" u="heavy" spc="-40" dirty="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PATIENT……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393" y="670636"/>
            <a:ext cx="8281034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spc="-30" dirty="0"/>
              <a:t>EXAMINATION </a:t>
            </a:r>
            <a:r>
              <a:rPr sz="3200" dirty="0"/>
              <a:t>OF </a:t>
            </a:r>
            <a:r>
              <a:rPr sz="3200" spc="-90" dirty="0"/>
              <a:t>PATIENT </a:t>
            </a:r>
            <a:r>
              <a:rPr sz="3200" dirty="0"/>
              <a:t>WITH</a:t>
            </a:r>
            <a:r>
              <a:rPr sz="3200" spc="-165" dirty="0"/>
              <a:t> </a:t>
            </a:r>
            <a:r>
              <a:rPr sz="3200" dirty="0"/>
              <a:t>CARDIAC</a:t>
            </a:r>
            <a:endParaRPr sz="3200"/>
          </a:p>
          <a:p>
            <a:pPr marL="635" algn="ctr">
              <a:lnSpc>
                <a:spcPct val="100000"/>
              </a:lnSpc>
            </a:pPr>
            <a:r>
              <a:rPr sz="3200" spc="-5" dirty="0"/>
              <a:t>OEDEMA………….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12140" y="1717954"/>
            <a:ext cx="5089525" cy="175260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22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1.INSPECTION</a:t>
            </a:r>
            <a:endParaRPr sz="22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75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DYSPNOEIC</a:t>
            </a:r>
            <a:endParaRPr sz="22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760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ENGORGED OR </a:t>
            </a:r>
            <a:r>
              <a:rPr sz="2200" spc="-30" dirty="0">
                <a:solidFill>
                  <a:srgbClr val="FFFFFF"/>
                </a:solidFill>
                <a:latin typeface="Times New Roman"/>
                <a:cs typeface="Times New Roman"/>
              </a:rPr>
              <a:t>PULSATILE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VEINS</a:t>
            </a:r>
            <a:r>
              <a:rPr sz="2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endParaRPr sz="2200">
              <a:latin typeface="Times New Roman"/>
              <a:cs typeface="Times New Roman"/>
            </a:endParaRPr>
          </a:p>
          <a:p>
            <a:pPr marR="3166745" algn="ctr">
              <a:lnSpc>
                <a:spcPct val="100000"/>
              </a:lnSpc>
              <a:spcBef>
                <a:spcPts val="765"/>
              </a:spcBef>
            </a:pP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NECK……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72200" y="2133600"/>
            <a:ext cx="2590800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46887" y="3712616"/>
            <a:ext cx="2980690" cy="218376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2.PALPATION</a:t>
            </a:r>
            <a:endParaRPr sz="22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75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PITTING OEDEMA,</a:t>
            </a:r>
            <a:endParaRPr sz="2200">
              <a:latin typeface="Times New Roman"/>
              <a:cs typeface="Times New Roman"/>
            </a:endParaRPr>
          </a:p>
          <a:p>
            <a:pPr marL="299085" marR="467995" indent="-286385">
              <a:lnSpc>
                <a:spcPts val="3410"/>
              </a:lnSpc>
              <a:spcBef>
                <a:spcPts val="229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SOFT TENDER  HE</a:t>
            </a:r>
            <a:r>
              <a:rPr sz="2200" spc="-204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200" spc="-25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200" spc="-4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OMEGA</a:t>
            </a:r>
            <a:r>
              <a:rPr sz="2200" spc="-22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2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1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APEX OUTSIDE</a:t>
            </a:r>
            <a:r>
              <a:rPr sz="2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MCL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81400" y="5638800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491489" y="0"/>
                </a:moveTo>
                <a:lnTo>
                  <a:pt x="491489" y="51752"/>
                </a:lnTo>
                <a:lnTo>
                  <a:pt x="0" y="51752"/>
                </a:lnTo>
                <a:lnTo>
                  <a:pt x="0" y="155257"/>
                </a:lnTo>
                <a:lnTo>
                  <a:pt x="491489" y="155257"/>
                </a:lnTo>
                <a:lnTo>
                  <a:pt x="491489" y="207009"/>
                </a:lnTo>
                <a:lnTo>
                  <a:pt x="594995" y="103505"/>
                </a:lnTo>
                <a:lnTo>
                  <a:pt x="491489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81400" y="5638800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0" y="51752"/>
                </a:moveTo>
                <a:lnTo>
                  <a:pt x="491489" y="51752"/>
                </a:lnTo>
                <a:lnTo>
                  <a:pt x="491489" y="0"/>
                </a:lnTo>
                <a:lnTo>
                  <a:pt x="594995" y="103505"/>
                </a:lnTo>
                <a:lnTo>
                  <a:pt x="491489" y="207009"/>
                </a:lnTo>
                <a:lnTo>
                  <a:pt x="491489" y="155257"/>
                </a:lnTo>
                <a:lnTo>
                  <a:pt x="0" y="155257"/>
                </a:lnTo>
                <a:lnTo>
                  <a:pt x="0" y="51752"/>
                </a:lnTo>
                <a:close/>
              </a:path>
            </a:pathLst>
          </a:custGeom>
          <a:ln w="25399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22775" y="5567578"/>
            <a:ext cx="1854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00"/>
                </a:solidFill>
                <a:latin typeface="Times New Roman"/>
                <a:cs typeface="Times New Roman"/>
              </a:rPr>
              <a:t>CARDIOMEGALY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8650" y="1033653"/>
            <a:ext cx="6275705" cy="4588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i="1" u="heavy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3.AUSCULTATION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200" spc="-75" dirty="0">
                <a:solidFill>
                  <a:srgbClr val="FFFFFF"/>
                </a:solidFill>
                <a:latin typeface="Times New Roman"/>
                <a:cs typeface="Times New Roman"/>
              </a:rPr>
              <a:t>MAY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ASSO.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2200" spc="-100" dirty="0">
                <a:solidFill>
                  <a:srgbClr val="FFFFFF"/>
                </a:solidFill>
                <a:latin typeface="Times New Roman"/>
                <a:cs typeface="Times New Roman"/>
              </a:rPr>
              <a:t>RV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GALLOP</a:t>
            </a:r>
            <a:r>
              <a:rPr sz="2200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RHYTHM…..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 marL="233679" marR="680720">
              <a:lnSpc>
                <a:spcPct val="100000"/>
              </a:lnSpc>
              <a:spcBef>
                <a:spcPts val="1430"/>
              </a:spcBef>
            </a:pPr>
            <a:r>
              <a:rPr sz="2200" spc="-25" dirty="0">
                <a:solidFill>
                  <a:srgbClr val="FFFF00"/>
                </a:solidFill>
                <a:latin typeface="Times New Roman"/>
                <a:cs typeface="Times New Roman"/>
              </a:rPr>
              <a:t>EXAMINATION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OF </a:t>
            </a:r>
            <a:r>
              <a:rPr sz="2200" spc="-70" dirty="0">
                <a:solidFill>
                  <a:srgbClr val="FFFF00"/>
                </a:solidFill>
                <a:latin typeface="Times New Roman"/>
                <a:cs typeface="Times New Roman"/>
              </a:rPr>
              <a:t>PATIENT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WITH RENAL  </a:t>
            </a: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OEDEMA………..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50">
              <a:latin typeface="Times New Roman"/>
              <a:cs typeface="Times New Roman"/>
            </a:endParaRPr>
          </a:p>
          <a:p>
            <a:pPr marL="863600" lvl="1" indent="-210185">
              <a:lnSpc>
                <a:spcPct val="100000"/>
              </a:lnSpc>
              <a:buClr>
                <a:srgbClr val="000000"/>
              </a:buClr>
              <a:buSzPct val="95454"/>
              <a:buAutoNum type="arabicPeriod"/>
              <a:tabLst>
                <a:tab pos="864235" algn="l"/>
              </a:tabLst>
            </a:pPr>
            <a:r>
              <a:rPr sz="22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INSPECTION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imes New Roman"/>
              <a:cs typeface="Times New Roman"/>
            </a:endParaRPr>
          </a:p>
          <a:p>
            <a:pPr marL="939800" marR="3466465" indent="-286385">
              <a:lnSpc>
                <a:spcPct val="100000"/>
              </a:lnSpc>
              <a:buFont typeface="Wingdings"/>
              <a:buChar char=""/>
              <a:tabLst>
                <a:tab pos="940435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PERI</a:t>
            </a:r>
            <a:r>
              <a:rPr sz="2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Times New Roman"/>
                <a:cs typeface="Times New Roman"/>
              </a:rPr>
              <a:t>ORBITAL 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OEDEMA</a:t>
            </a:r>
            <a:endParaRPr sz="2200">
              <a:latin typeface="Times New Roman"/>
              <a:cs typeface="Times New Roman"/>
            </a:endParaRPr>
          </a:p>
          <a:p>
            <a:pPr marL="939800" marR="3321050" indent="-286385">
              <a:lnSpc>
                <a:spcPct val="100000"/>
              </a:lnSpc>
              <a:buFont typeface="Wingdings"/>
              <a:buChar char=""/>
              <a:tabLst>
                <a:tab pos="940435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SWELLING OF  </a:t>
            </a:r>
            <a:r>
              <a:rPr sz="2200" spc="-30" dirty="0">
                <a:solidFill>
                  <a:srgbClr val="FFFFFF"/>
                </a:solidFill>
                <a:latin typeface="Times New Roman"/>
                <a:cs typeface="Times New Roman"/>
              </a:rPr>
              <a:t>SCROTAL</a:t>
            </a:r>
            <a:r>
              <a:rPr sz="2200" spc="-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SACS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61053" y="3574796"/>
            <a:ext cx="2466975" cy="1847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93840" y="3581400"/>
            <a:ext cx="2543175" cy="1800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21640" y="410336"/>
            <a:ext cx="1356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dirty="0"/>
              <a:t>t</a:t>
            </a:r>
            <a:r>
              <a:rPr spc="-5" dirty="0"/>
              <a:t>…….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40" y="1014729"/>
            <a:ext cx="5792470" cy="4902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0355">
              <a:lnSpc>
                <a:spcPct val="100000"/>
              </a:lnSpc>
              <a:spcBef>
                <a:spcPts val="95"/>
              </a:spcBef>
            </a:pPr>
            <a:r>
              <a:rPr sz="2200" b="1" i="1" u="heavy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2.PALPATION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586740" indent="-286385">
              <a:lnSpc>
                <a:spcPct val="100000"/>
              </a:lnSpc>
              <a:buFont typeface="Wingdings"/>
              <a:buChar char=""/>
              <a:tabLst>
                <a:tab pos="587375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PITTING</a:t>
            </a:r>
            <a:r>
              <a:rPr sz="2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OEDEMA</a:t>
            </a:r>
            <a:endParaRPr sz="2200">
              <a:latin typeface="Times New Roman"/>
              <a:cs typeface="Times New Roman"/>
            </a:endParaRPr>
          </a:p>
          <a:p>
            <a:pPr marL="222250" indent="-209550">
              <a:lnSpc>
                <a:spcPct val="100000"/>
              </a:lnSpc>
              <a:spcBef>
                <a:spcPts val="1685"/>
              </a:spcBef>
              <a:buClr>
                <a:srgbClr val="000000"/>
              </a:buClr>
              <a:buSzPct val="95454"/>
              <a:buAutoNum type="arabicPeriod" startAt="3"/>
              <a:tabLst>
                <a:tab pos="222885" algn="l"/>
              </a:tabLst>
            </a:pPr>
            <a:r>
              <a:rPr sz="22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PERCUSSION &amp; </a:t>
            </a:r>
            <a:r>
              <a:rPr sz="2200" b="1" i="1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AUSCULTATION </a:t>
            </a:r>
            <a:r>
              <a:rPr sz="22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ARE</a:t>
            </a:r>
            <a:r>
              <a:rPr sz="2200" b="1" i="1" u="heavy" spc="-1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LESS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u="heavy" spc="-5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i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SIGNIFICANT………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22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EXAMINATION </a:t>
            </a: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OF </a:t>
            </a:r>
            <a:r>
              <a:rPr sz="2200" b="1" spc="-55" dirty="0">
                <a:solidFill>
                  <a:srgbClr val="FFFF00"/>
                </a:solidFill>
                <a:latin typeface="Times New Roman"/>
                <a:cs typeface="Times New Roman"/>
              </a:rPr>
              <a:t>PATIENT</a:t>
            </a:r>
            <a:r>
              <a:rPr sz="2200" b="1" spc="-1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WITH</a:t>
            </a:r>
            <a:endParaRPr sz="22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2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ASCITES………………….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336550" lvl="1" indent="-209550">
              <a:lnSpc>
                <a:spcPct val="100000"/>
              </a:lnSpc>
              <a:buClr>
                <a:srgbClr val="000000"/>
              </a:buClr>
              <a:buSzPct val="95454"/>
              <a:buAutoNum type="arabicPeriod"/>
              <a:tabLst>
                <a:tab pos="337185" algn="l"/>
              </a:tabLst>
            </a:pPr>
            <a:r>
              <a:rPr sz="22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INSPECTION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413384" marR="834390" indent="-28638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140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GENERALISED SWELLING OF  ABD….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FLANKS </a:t>
            </a:r>
            <a:r>
              <a:rPr sz="2200" spc="-35" dirty="0">
                <a:solidFill>
                  <a:srgbClr val="FFFF00"/>
                </a:solidFill>
                <a:latin typeface="Times New Roman"/>
                <a:cs typeface="Times New Roman"/>
              </a:rPr>
              <a:t>USUALLY 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FULL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….UMBILICUS</a:t>
            </a:r>
            <a:r>
              <a:rPr sz="2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Times New Roman"/>
                <a:cs typeface="Times New Roman"/>
              </a:rPr>
              <a:t>EVERTED…….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640" y="410336"/>
            <a:ext cx="1356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dirty="0"/>
              <a:t>t</a:t>
            </a:r>
            <a:r>
              <a:rPr spc="-5" dirty="0"/>
              <a:t>…….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9400" y="381000"/>
            <a:ext cx="3810000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6400" y="3429000"/>
            <a:ext cx="3683000" cy="2590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410336"/>
            <a:ext cx="1356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dirty="0"/>
              <a:t>t</a:t>
            </a:r>
            <a:r>
              <a:rPr spc="-5" dirty="0"/>
              <a:t>…….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571" y="2310511"/>
            <a:ext cx="5088890" cy="1701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2.PERCUSSION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PUDDLE SIGN -120 </a:t>
            </a:r>
            <a:r>
              <a:rPr sz="2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ml</a:t>
            </a:r>
            <a:endParaRPr sz="22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FLUID</a:t>
            </a:r>
            <a:r>
              <a:rPr sz="2200" b="1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THRILL</a:t>
            </a:r>
            <a:endParaRPr sz="22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SHIFTING DULLNESS – </a:t>
            </a:r>
            <a:r>
              <a:rPr sz="2200" b="1" dirty="0">
                <a:solidFill>
                  <a:srgbClr val="FFFF00"/>
                </a:solidFill>
                <a:latin typeface="Times New Roman"/>
                <a:cs typeface="Times New Roman"/>
              </a:rPr>
              <a:t>1000-1500</a:t>
            </a:r>
            <a:r>
              <a:rPr sz="2200" b="1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ml</a:t>
            </a:r>
            <a:endParaRPr sz="22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tabLst>
                <a:tab pos="15062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(CONFIRM	DIAGNOSIS)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640" y="410336"/>
            <a:ext cx="1356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dirty="0"/>
              <a:t>t</a:t>
            </a:r>
            <a:r>
              <a:rPr spc="-5" dirty="0"/>
              <a:t>…….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1427022"/>
            <a:ext cx="7848600" cy="419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5844" y="601472"/>
            <a:ext cx="22034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PUDDLE</a:t>
            </a:r>
            <a:r>
              <a:rPr sz="2200" b="1" spc="-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SIGN…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1510093"/>
            <a:ext cx="6172200" cy="4852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044" y="633424"/>
            <a:ext cx="26682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FLUID</a:t>
            </a:r>
            <a:r>
              <a:rPr sz="2200" b="1" spc="-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THRILL…….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1683385"/>
            <a:ext cx="7776972" cy="42602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564261"/>
            <a:ext cx="34905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00"/>
                </a:solidFill>
              </a:rPr>
              <a:t>SHIFTING</a:t>
            </a:r>
            <a:r>
              <a:rPr sz="2200" spc="-75" dirty="0">
                <a:solidFill>
                  <a:srgbClr val="FFFF00"/>
                </a:solidFill>
              </a:rPr>
              <a:t> </a:t>
            </a:r>
            <a:r>
              <a:rPr sz="2200" spc="-5" dirty="0">
                <a:solidFill>
                  <a:srgbClr val="FFFF00"/>
                </a:solidFill>
              </a:rPr>
              <a:t>DULLNESS……..</a:t>
            </a:r>
            <a:endParaRPr sz="2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5050" y="1257680"/>
            <a:ext cx="2574290" cy="906144"/>
          </a:xfrm>
          <a:custGeom>
            <a:avLst/>
            <a:gdLst/>
            <a:ahLst/>
            <a:cxnLst/>
            <a:rect l="l" t="t" r="r" b="b"/>
            <a:pathLst>
              <a:path w="2574290" h="906144">
                <a:moveTo>
                  <a:pt x="71119" y="807593"/>
                </a:moveTo>
                <a:lnTo>
                  <a:pt x="67056" y="807847"/>
                </a:lnTo>
                <a:lnTo>
                  <a:pt x="0" y="885444"/>
                </a:lnTo>
                <a:lnTo>
                  <a:pt x="97155" y="905002"/>
                </a:lnTo>
                <a:lnTo>
                  <a:pt x="100583" y="905637"/>
                </a:lnTo>
                <a:lnTo>
                  <a:pt x="103886" y="903478"/>
                </a:lnTo>
                <a:lnTo>
                  <a:pt x="104648" y="900049"/>
                </a:lnTo>
                <a:lnTo>
                  <a:pt x="105282" y="896620"/>
                </a:lnTo>
                <a:lnTo>
                  <a:pt x="103124" y="893191"/>
                </a:lnTo>
                <a:lnTo>
                  <a:pt x="99694" y="892556"/>
                </a:lnTo>
                <a:lnTo>
                  <a:pt x="73812" y="887349"/>
                </a:lnTo>
                <a:lnTo>
                  <a:pt x="13969" y="887349"/>
                </a:lnTo>
                <a:lnTo>
                  <a:pt x="9906" y="875411"/>
                </a:lnTo>
                <a:lnTo>
                  <a:pt x="31945" y="867873"/>
                </a:lnTo>
                <a:lnTo>
                  <a:pt x="74422" y="818769"/>
                </a:lnTo>
                <a:lnTo>
                  <a:pt x="76707" y="816102"/>
                </a:lnTo>
                <a:lnTo>
                  <a:pt x="76454" y="812165"/>
                </a:lnTo>
                <a:lnTo>
                  <a:pt x="71119" y="807593"/>
                </a:lnTo>
                <a:close/>
              </a:path>
              <a:path w="2574290" h="906144">
                <a:moveTo>
                  <a:pt x="31945" y="867873"/>
                </a:moveTo>
                <a:lnTo>
                  <a:pt x="9906" y="875411"/>
                </a:lnTo>
                <a:lnTo>
                  <a:pt x="13969" y="887349"/>
                </a:lnTo>
                <a:lnTo>
                  <a:pt x="19169" y="885571"/>
                </a:lnTo>
                <a:lnTo>
                  <a:pt x="16637" y="885571"/>
                </a:lnTo>
                <a:lnTo>
                  <a:pt x="13207" y="875157"/>
                </a:lnTo>
                <a:lnTo>
                  <a:pt x="25645" y="875157"/>
                </a:lnTo>
                <a:lnTo>
                  <a:pt x="31945" y="867873"/>
                </a:lnTo>
                <a:close/>
              </a:path>
              <a:path w="2574290" h="906144">
                <a:moveTo>
                  <a:pt x="36134" y="879769"/>
                </a:moveTo>
                <a:lnTo>
                  <a:pt x="13969" y="887349"/>
                </a:lnTo>
                <a:lnTo>
                  <a:pt x="73812" y="887349"/>
                </a:lnTo>
                <a:lnTo>
                  <a:pt x="36134" y="879769"/>
                </a:lnTo>
                <a:close/>
              </a:path>
              <a:path w="2574290" h="906144">
                <a:moveTo>
                  <a:pt x="13207" y="875157"/>
                </a:moveTo>
                <a:lnTo>
                  <a:pt x="16637" y="885571"/>
                </a:lnTo>
                <a:lnTo>
                  <a:pt x="23801" y="877288"/>
                </a:lnTo>
                <a:lnTo>
                  <a:pt x="13207" y="875157"/>
                </a:lnTo>
                <a:close/>
              </a:path>
              <a:path w="2574290" h="906144">
                <a:moveTo>
                  <a:pt x="23801" y="877288"/>
                </a:moveTo>
                <a:lnTo>
                  <a:pt x="16637" y="885571"/>
                </a:lnTo>
                <a:lnTo>
                  <a:pt x="19169" y="885571"/>
                </a:lnTo>
                <a:lnTo>
                  <a:pt x="36134" y="879769"/>
                </a:lnTo>
                <a:lnTo>
                  <a:pt x="23801" y="877288"/>
                </a:lnTo>
                <a:close/>
              </a:path>
              <a:path w="2574290" h="906144">
                <a:moveTo>
                  <a:pt x="2569717" y="0"/>
                </a:moveTo>
                <a:lnTo>
                  <a:pt x="31945" y="867873"/>
                </a:lnTo>
                <a:lnTo>
                  <a:pt x="23801" y="877288"/>
                </a:lnTo>
                <a:lnTo>
                  <a:pt x="36134" y="879769"/>
                </a:lnTo>
                <a:lnTo>
                  <a:pt x="2573782" y="11938"/>
                </a:lnTo>
                <a:lnTo>
                  <a:pt x="2569717" y="0"/>
                </a:lnTo>
                <a:close/>
              </a:path>
              <a:path w="2574290" h="906144">
                <a:moveTo>
                  <a:pt x="25645" y="875157"/>
                </a:moveTo>
                <a:lnTo>
                  <a:pt x="13207" y="875157"/>
                </a:lnTo>
                <a:lnTo>
                  <a:pt x="23801" y="877288"/>
                </a:lnTo>
                <a:lnTo>
                  <a:pt x="25645" y="875157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74386" y="1251458"/>
            <a:ext cx="2288540" cy="976630"/>
          </a:xfrm>
          <a:custGeom>
            <a:avLst/>
            <a:gdLst/>
            <a:ahLst/>
            <a:cxnLst/>
            <a:rect l="l" t="t" r="r" b="b"/>
            <a:pathLst>
              <a:path w="2288540" h="976630">
                <a:moveTo>
                  <a:pt x="2252801" y="954797"/>
                </a:moveTo>
                <a:lnTo>
                  <a:pt x="2188464" y="963294"/>
                </a:lnTo>
                <a:lnTo>
                  <a:pt x="2185035" y="963676"/>
                </a:lnTo>
                <a:lnTo>
                  <a:pt x="2182621" y="966977"/>
                </a:lnTo>
                <a:lnTo>
                  <a:pt x="2183003" y="970406"/>
                </a:lnTo>
                <a:lnTo>
                  <a:pt x="2183511" y="973836"/>
                </a:lnTo>
                <a:lnTo>
                  <a:pt x="2186686" y="976376"/>
                </a:lnTo>
                <a:lnTo>
                  <a:pt x="2190241" y="975867"/>
                </a:lnTo>
                <a:lnTo>
                  <a:pt x="2281675" y="963802"/>
                </a:lnTo>
                <a:lnTo>
                  <a:pt x="2274316" y="963802"/>
                </a:lnTo>
                <a:lnTo>
                  <a:pt x="2252801" y="954797"/>
                </a:lnTo>
                <a:close/>
              </a:path>
              <a:path w="2288540" h="976630">
                <a:moveTo>
                  <a:pt x="2265257" y="953152"/>
                </a:moveTo>
                <a:lnTo>
                  <a:pt x="2252801" y="954797"/>
                </a:lnTo>
                <a:lnTo>
                  <a:pt x="2274316" y="963802"/>
                </a:lnTo>
                <a:lnTo>
                  <a:pt x="2275177" y="961770"/>
                </a:lnTo>
                <a:lnTo>
                  <a:pt x="2271776" y="961770"/>
                </a:lnTo>
                <a:lnTo>
                  <a:pt x="2265257" y="953152"/>
                </a:lnTo>
                <a:close/>
              </a:path>
              <a:path w="2288540" h="976630">
                <a:moveTo>
                  <a:pt x="2222627" y="880363"/>
                </a:moveTo>
                <a:lnTo>
                  <a:pt x="2219833" y="882522"/>
                </a:lnTo>
                <a:lnTo>
                  <a:pt x="2217039" y="884554"/>
                </a:lnTo>
                <a:lnTo>
                  <a:pt x="2216531" y="888618"/>
                </a:lnTo>
                <a:lnTo>
                  <a:pt x="2218563" y="891413"/>
                </a:lnTo>
                <a:lnTo>
                  <a:pt x="2257622" y="943057"/>
                </a:lnTo>
                <a:lnTo>
                  <a:pt x="2279268" y="952118"/>
                </a:lnTo>
                <a:lnTo>
                  <a:pt x="2274316" y="963802"/>
                </a:lnTo>
                <a:lnTo>
                  <a:pt x="2281675" y="963802"/>
                </a:lnTo>
                <a:lnTo>
                  <a:pt x="2288413" y="962913"/>
                </a:lnTo>
                <a:lnTo>
                  <a:pt x="2228722" y="883792"/>
                </a:lnTo>
                <a:lnTo>
                  <a:pt x="2226691" y="880999"/>
                </a:lnTo>
                <a:lnTo>
                  <a:pt x="2222627" y="880363"/>
                </a:lnTo>
                <a:close/>
              </a:path>
              <a:path w="2288540" h="976630">
                <a:moveTo>
                  <a:pt x="2275966" y="951738"/>
                </a:moveTo>
                <a:lnTo>
                  <a:pt x="2265257" y="953152"/>
                </a:lnTo>
                <a:lnTo>
                  <a:pt x="2271776" y="961770"/>
                </a:lnTo>
                <a:lnTo>
                  <a:pt x="2275966" y="951738"/>
                </a:lnTo>
                <a:close/>
              </a:path>
              <a:path w="2288540" h="976630">
                <a:moveTo>
                  <a:pt x="2278358" y="951738"/>
                </a:moveTo>
                <a:lnTo>
                  <a:pt x="2275966" y="951738"/>
                </a:lnTo>
                <a:lnTo>
                  <a:pt x="2271776" y="961770"/>
                </a:lnTo>
                <a:lnTo>
                  <a:pt x="2275177" y="961770"/>
                </a:lnTo>
                <a:lnTo>
                  <a:pt x="2279268" y="952118"/>
                </a:lnTo>
                <a:lnTo>
                  <a:pt x="2278358" y="951738"/>
                </a:lnTo>
                <a:close/>
              </a:path>
              <a:path w="2288540" h="976630">
                <a:moveTo>
                  <a:pt x="4825" y="0"/>
                </a:moveTo>
                <a:lnTo>
                  <a:pt x="0" y="11811"/>
                </a:lnTo>
                <a:lnTo>
                  <a:pt x="2252801" y="954797"/>
                </a:lnTo>
                <a:lnTo>
                  <a:pt x="2265257" y="953152"/>
                </a:lnTo>
                <a:lnTo>
                  <a:pt x="2257622" y="943057"/>
                </a:lnTo>
                <a:lnTo>
                  <a:pt x="4825" y="0"/>
                </a:lnTo>
                <a:close/>
              </a:path>
              <a:path w="2288540" h="976630">
                <a:moveTo>
                  <a:pt x="2257622" y="943057"/>
                </a:moveTo>
                <a:lnTo>
                  <a:pt x="2265257" y="953152"/>
                </a:lnTo>
                <a:lnTo>
                  <a:pt x="2275966" y="951738"/>
                </a:lnTo>
                <a:lnTo>
                  <a:pt x="2278358" y="951738"/>
                </a:lnTo>
                <a:lnTo>
                  <a:pt x="2257622" y="943057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20617" y="659968"/>
            <a:ext cx="22599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II.</a:t>
            </a:r>
            <a:r>
              <a:rPr sz="4000" b="1" i="1" spc="-6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b="1" i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ONSET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9024" y="2199893"/>
            <a:ext cx="132969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SUD</a:t>
            </a:r>
            <a:r>
              <a:rPr sz="2500" b="1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25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EN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1725" y="2236977"/>
            <a:ext cx="16814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INSIDIOUS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027" y="3086481"/>
            <a:ext cx="276860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A/C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NEPHRITIS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A/C</a:t>
            </a:r>
            <a:r>
              <a:rPr sz="2000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ANAPHYLAXIS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50236" y="2656967"/>
            <a:ext cx="207010" cy="405130"/>
          </a:xfrm>
          <a:custGeom>
            <a:avLst/>
            <a:gdLst/>
            <a:ahLst/>
            <a:cxnLst/>
            <a:rect l="l" t="t" r="r" b="b"/>
            <a:pathLst>
              <a:path w="207010" h="405130">
                <a:moveTo>
                  <a:pt x="207010" y="301625"/>
                </a:moveTo>
                <a:lnTo>
                  <a:pt x="0" y="301625"/>
                </a:lnTo>
                <a:lnTo>
                  <a:pt x="103505" y="405130"/>
                </a:lnTo>
                <a:lnTo>
                  <a:pt x="207010" y="301625"/>
                </a:lnTo>
                <a:close/>
              </a:path>
              <a:path w="207010" h="405130">
                <a:moveTo>
                  <a:pt x="155194" y="0"/>
                </a:moveTo>
                <a:lnTo>
                  <a:pt x="51688" y="0"/>
                </a:lnTo>
                <a:lnTo>
                  <a:pt x="51688" y="301625"/>
                </a:lnTo>
                <a:lnTo>
                  <a:pt x="155194" y="301625"/>
                </a:lnTo>
                <a:lnTo>
                  <a:pt x="155194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50236" y="2656967"/>
            <a:ext cx="207010" cy="405130"/>
          </a:xfrm>
          <a:custGeom>
            <a:avLst/>
            <a:gdLst/>
            <a:ahLst/>
            <a:cxnLst/>
            <a:rect l="l" t="t" r="r" b="b"/>
            <a:pathLst>
              <a:path w="207010" h="405130">
                <a:moveTo>
                  <a:pt x="0" y="301625"/>
                </a:moveTo>
                <a:lnTo>
                  <a:pt x="51688" y="301625"/>
                </a:lnTo>
                <a:lnTo>
                  <a:pt x="51688" y="0"/>
                </a:lnTo>
                <a:lnTo>
                  <a:pt x="155194" y="0"/>
                </a:lnTo>
                <a:lnTo>
                  <a:pt x="155194" y="301625"/>
                </a:lnTo>
                <a:lnTo>
                  <a:pt x="207010" y="301625"/>
                </a:lnTo>
                <a:lnTo>
                  <a:pt x="103505" y="405130"/>
                </a:lnTo>
                <a:lnTo>
                  <a:pt x="0" y="301625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045" y="693800"/>
            <a:ext cx="77539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1" dirty="0">
                <a:solidFill>
                  <a:srgbClr val="FFFF00"/>
                </a:solidFill>
                <a:latin typeface="Times New Roman"/>
                <a:cs typeface="Times New Roman"/>
              </a:rPr>
              <a:t>III.</a:t>
            </a:r>
            <a:r>
              <a:rPr sz="4000" b="1" i="1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FIRST </a:t>
            </a:r>
            <a:r>
              <a:rPr sz="4000" b="1" i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SITE OF</a:t>
            </a:r>
            <a:r>
              <a:rPr sz="4000" b="1" i="1" u="heavy" spc="-3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i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APPEARANCE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2308986"/>
            <a:ext cx="333946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  <a:tab pos="2463165" algn="l"/>
              </a:tabLst>
            </a:pP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RIO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BI</a:t>
            </a:r>
            <a:r>
              <a:rPr sz="2500" spc="-204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AREA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5028" y="2308986"/>
            <a:ext cx="22656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12850" algn="l"/>
              </a:tabLst>
            </a:pP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RENAL	CAUSE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09800" y="2971800"/>
            <a:ext cx="434340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58004" y="2421001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491490" y="0"/>
                </a:moveTo>
                <a:lnTo>
                  <a:pt x="491490" y="51815"/>
                </a:lnTo>
                <a:lnTo>
                  <a:pt x="0" y="51815"/>
                </a:lnTo>
                <a:lnTo>
                  <a:pt x="0" y="155321"/>
                </a:lnTo>
                <a:lnTo>
                  <a:pt x="491490" y="155321"/>
                </a:lnTo>
                <a:lnTo>
                  <a:pt x="491490" y="207010"/>
                </a:lnTo>
                <a:lnTo>
                  <a:pt x="594995" y="103504"/>
                </a:lnTo>
                <a:lnTo>
                  <a:pt x="49149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58004" y="2421001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10">
                <a:moveTo>
                  <a:pt x="0" y="51815"/>
                </a:moveTo>
                <a:lnTo>
                  <a:pt x="491490" y="51815"/>
                </a:lnTo>
                <a:lnTo>
                  <a:pt x="491490" y="0"/>
                </a:lnTo>
                <a:lnTo>
                  <a:pt x="594995" y="103504"/>
                </a:lnTo>
                <a:lnTo>
                  <a:pt x="491490" y="207010"/>
                </a:lnTo>
                <a:lnTo>
                  <a:pt x="491490" y="155321"/>
                </a:lnTo>
                <a:lnTo>
                  <a:pt x="0" y="155321"/>
                </a:lnTo>
                <a:lnTo>
                  <a:pt x="0" y="51815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8650" y="1225677"/>
            <a:ext cx="31038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DEPENDANT</a:t>
            </a:r>
            <a:r>
              <a:rPr sz="25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100" dirty="0">
                <a:solidFill>
                  <a:srgbClr val="FFFFFF"/>
                </a:solidFill>
                <a:latin typeface="Times New Roman"/>
                <a:cs typeface="Times New Roman"/>
              </a:rPr>
              <a:t>PART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2658" y="1225677"/>
            <a:ext cx="288417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CARDIAC</a:t>
            </a:r>
            <a:r>
              <a:rPr sz="25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OEDEMA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48300" y="1981200"/>
            <a:ext cx="3138170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4925" y="3356864"/>
            <a:ext cx="149034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LEG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Wingdings"/>
              <a:buChar char=""/>
            </a:pPr>
            <a:endParaRPr sz="22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SACRUM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13734" y="1338072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09">
                <a:moveTo>
                  <a:pt x="491489" y="0"/>
                </a:moveTo>
                <a:lnTo>
                  <a:pt x="491489" y="51815"/>
                </a:lnTo>
                <a:lnTo>
                  <a:pt x="0" y="51815"/>
                </a:lnTo>
                <a:lnTo>
                  <a:pt x="0" y="155320"/>
                </a:lnTo>
                <a:lnTo>
                  <a:pt x="491489" y="155320"/>
                </a:lnTo>
                <a:lnTo>
                  <a:pt x="491489" y="207010"/>
                </a:lnTo>
                <a:lnTo>
                  <a:pt x="594994" y="103504"/>
                </a:lnTo>
                <a:lnTo>
                  <a:pt x="491489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3734" y="1338072"/>
            <a:ext cx="594995" cy="207010"/>
          </a:xfrm>
          <a:custGeom>
            <a:avLst/>
            <a:gdLst/>
            <a:ahLst/>
            <a:cxnLst/>
            <a:rect l="l" t="t" r="r" b="b"/>
            <a:pathLst>
              <a:path w="594995" h="207009">
                <a:moveTo>
                  <a:pt x="0" y="51815"/>
                </a:moveTo>
                <a:lnTo>
                  <a:pt x="491489" y="51815"/>
                </a:lnTo>
                <a:lnTo>
                  <a:pt x="491489" y="0"/>
                </a:lnTo>
                <a:lnTo>
                  <a:pt x="594994" y="103504"/>
                </a:lnTo>
                <a:lnTo>
                  <a:pt x="491489" y="207010"/>
                </a:lnTo>
                <a:lnTo>
                  <a:pt x="491489" y="155320"/>
                </a:lnTo>
                <a:lnTo>
                  <a:pt x="0" y="155320"/>
                </a:lnTo>
                <a:lnTo>
                  <a:pt x="0" y="51815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21640" y="410336"/>
            <a:ext cx="1356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dirty="0"/>
              <a:t>t</a:t>
            </a:r>
            <a:r>
              <a:rPr spc="-5" dirty="0"/>
              <a:t>…….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6048" y="397205"/>
            <a:ext cx="5314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IV.</a:t>
            </a:r>
            <a:r>
              <a:rPr sz="4000" b="1" i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OTHER</a:t>
            </a:r>
            <a:r>
              <a:rPr sz="4000" b="1" i="1" u="heavy" spc="-9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i="1" u="heavy" spc="-1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SYMPTOMS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695068"/>
            <a:ext cx="314515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1.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200" spc="-40" dirty="0">
                <a:solidFill>
                  <a:srgbClr val="FFFFFF"/>
                </a:solidFill>
                <a:latin typeface="Times New Roman"/>
                <a:cs typeface="Times New Roman"/>
              </a:rPr>
              <a:t>CONSTIPATION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COLD</a:t>
            </a:r>
            <a:r>
              <a:rPr sz="2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INTOLERANCE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FEELING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SLEEPY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07180" y="1670685"/>
            <a:ext cx="836294" cy="1600200"/>
          </a:xfrm>
          <a:custGeom>
            <a:avLst/>
            <a:gdLst/>
            <a:ahLst/>
            <a:cxnLst/>
            <a:rect l="l" t="t" r="r" b="b"/>
            <a:pathLst>
              <a:path w="836295" h="1600200">
                <a:moveTo>
                  <a:pt x="0" y="0"/>
                </a:moveTo>
                <a:lnTo>
                  <a:pt x="75184" y="1124"/>
                </a:lnTo>
                <a:lnTo>
                  <a:pt x="145944" y="4365"/>
                </a:lnTo>
                <a:lnTo>
                  <a:pt x="211097" y="9525"/>
                </a:lnTo>
                <a:lnTo>
                  <a:pt x="269465" y="16406"/>
                </a:lnTo>
                <a:lnTo>
                  <a:pt x="319866" y="24812"/>
                </a:lnTo>
                <a:lnTo>
                  <a:pt x="361122" y="34544"/>
                </a:lnTo>
                <a:lnTo>
                  <a:pt x="411474" y="57197"/>
                </a:lnTo>
                <a:lnTo>
                  <a:pt x="418211" y="69723"/>
                </a:lnTo>
                <a:lnTo>
                  <a:pt x="418211" y="730503"/>
                </a:lnTo>
                <a:lnTo>
                  <a:pt x="424947" y="743025"/>
                </a:lnTo>
                <a:lnTo>
                  <a:pt x="444369" y="754806"/>
                </a:lnTo>
                <a:lnTo>
                  <a:pt x="516544" y="775362"/>
                </a:lnTo>
                <a:lnTo>
                  <a:pt x="566935" y="783746"/>
                </a:lnTo>
                <a:lnTo>
                  <a:pt x="625286" y="790607"/>
                </a:lnTo>
                <a:lnTo>
                  <a:pt x="690418" y="795750"/>
                </a:lnTo>
                <a:lnTo>
                  <a:pt x="761147" y="798980"/>
                </a:lnTo>
                <a:lnTo>
                  <a:pt x="836295" y="800100"/>
                </a:lnTo>
                <a:lnTo>
                  <a:pt x="761147" y="801224"/>
                </a:lnTo>
                <a:lnTo>
                  <a:pt x="690418" y="804465"/>
                </a:lnTo>
                <a:lnTo>
                  <a:pt x="625286" y="809625"/>
                </a:lnTo>
                <a:lnTo>
                  <a:pt x="566935" y="816506"/>
                </a:lnTo>
                <a:lnTo>
                  <a:pt x="516544" y="824912"/>
                </a:lnTo>
                <a:lnTo>
                  <a:pt x="475295" y="834644"/>
                </a:lnTo>
                <a:lnTo>
                  <a:pt x="424947" y="857297"/>
                </a:lnTo>
                <a:lnTo>
                  <a:pt x="418211" y="869823"/>
                </a:lnTo>
                <a:lnTo>
                  <a:pt x="418211" y="1530603"/>
                </a:lnTo>
                <a:lnTo>
                  <a:pt x="411474" y="1543125"/>
                </a:lnTo>
                <a:lnTo>
                  <a:pt x="392051" y="1554906"/>
                </a:lnTo>
                <a:lnTo>
                  <a:pt x="319866" y="1575462"/>
                </a:lnTo>
                <a:lnTo>
                  <a:pt x="269465" y="1583846"/>
                </a:lnTo>
                <a:lnTo>
                  <a:pt x="211097" y="1590707"/>
                </a:lnTo>
                <a:lnTo>
                  <a:pt x="145944" y="1595850"/>
                </a:lnTo>
                <a:lnTo>
                  <a:pt x="75184" y="1599080"/>
                </a:lnTo>
                <a:lnTo>
                  <a:pt x="0" y="1600200"/>
                </a:lnTo>
              </a:path>
            </a:pathLst>
          </a:custGeom>
          <a:ln w="12700">
            <a:solidFill>
              <a:srgbClr val="00CC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686046" y="2110486"/>
            <a:ext cx="25355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HYPOTHYROIDISM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24400" y="2895600"/>
            <a:ext cx="25146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087" y="998296"/>
            <a:ext cx="798322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Times New Roman"/>
                <a:cs typeface="Times New Roman"/>
              </a:rPr>
              <a:t>2.ARE</a:t>
            </a:r>
            <a:r>
              <a:rPr sz="21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</a:t>
            </a:r>
            <a:r>
              <a:rPr sz="21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imes New Roman"/>
                <a:cs typeface="Times New Roman"/>
              </a:rPr>
              <a:t>ANY</a:t>
            </a:r>
            <a:r>
              <a:rPr sz="21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b="1" spc="-25" dirty="0">
                <a:solidFill>
                  <a:srgbClr val="FFFF00"/>
                </a:solidFill>
                <a:latin typeface="Times New Roman"/>
                <a:cs typeface="Times New Roman"/>
              </a:rPr>
              <a:t>FEATURES</a:t>
            </a:r>
            <a:r>
              <a:rPr sz="21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100" b="1" dirty="0">
                <a:solidFill>
                  <a:srgbClr val="FFFF00"/>
                </a:solidFill>
                <a:latin typeface="Times New Roman"/>
                <a:cs typeface="Times New Roman"/>
              </a:rPr>
              <a:t>OF</a:t>
            </a:r>
            <a:r>
              <a:rPr sz="2100" b="1" spc="-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1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NUTRITIONAL</a:t>
            </a:r>
            <a:r>
              <a:rPr sz="2100" b="1" spc="-1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1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DEFECIENCY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65065" y="1387094"/>
            <a:ext cx="283210" cy="762000"/>
          </a:xfrm>
          <a:custGeom>
            <a:avLst/>
            <a:gdLst/>
            <a:ahLst/>
            <a:cxnLst/>
            <a:rect l="l" t="t" r="r" b="b"/>
            <a:pathLst>
              <a:path w="283210" h="762000">
                <a:moveTo>
                  <a:pt x="283210" y="620394"/>
                </a:moveTo>
                <a:lnTo>
                  <a:pt x="0" y="620394"/>
                </a:lnTo>
                <a:lnTo>
                  <a:pt x="141605" y="762000"/>
                </a:lnTo>
                <a:lnTo>
                  <a:pt x="283210" y="620394"/>
                </a:lnTo>
                <a:close/>
              </a:path>
              <a:path w="283210" h="762000">
                <a:moveTo>
                  <a:pt x="212344" y="0"/>
                </a:moveTo>
                <a:lnTo>
                  <a:pt x="70738" y="0"/>
                </a:lnTo>
                <a:lnTo>
                  <a:pt x="70738" y="620394"/>
                </a:lnTo>
                <a:lnTo>
                  <a:pt x="212344" y="620394"/>
                </a:lnTo>
                <a:lnTo>
                  <a:pt x="212344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65065" y="1387094"/>
            <a:ext cx="283210" cy="762000"/>
          </a:xfrm>
          <a:custGeom>
            <a:avLst/>
            <a:gdLst/>
            <a:ahLst/>
            <a:cxnLst/>
            <a:rect l="l" t="t" r="r" b="b"/>
            <a:pathLst>
              <a:path w="283210" h="762000">
                <a:moveTo>
                  <a:pt x="0" y="620394"/>
                </a:moveTo>
                <a:lnTo>
                  <a:pt x="70738" y="620394"/>
                </a:lnTo>
                <a:lnTo>
                  <a:pt x="70738" y="0"/>
                </a:lnTo>
                <a:lnTo>
                  <a:pt x="212344" y="0"/>
                </a:lnTo>
                <a:lnTo>
                  <a:pt x="212344" y="620394"/>
                </a:lnTo>
                <a:lnTo>
                  <a:pt x="283210" y="620394"/>
                </a:lnTo>
                <a:lnTo>
                  <a:pt x="141605" y="762000"/>
                </a:lnTo>
                <a:lnTo>
                  <a:pt x="0" y="620394"/>
                </a:lnTo>
                <a:close/>
              </a:path>
            </a:pathLst>
          </a:custGeom>
          <a:ln w="25399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22194" y="2174875"/>
            <a:ext cx="33928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STARVATION/MALNUTRITION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48175" y="2501519"/>
            <a:ext cx="283210" cy="762000"/>
          </a:xfrm>
          <a:custGeom>
            <a:avLst/>
            <a:gdLst/>
            <a:ahLst/>
            <a:cxnLst/>
            <a:rect l="l" t="t" r="r" b="b"/>
            <a:pathLst>
              <a:path w="283210" h="762000">
                <a:moveTo>
                  <a:pt x="283210" y="620394"/>
                </a:moveTo>
                <a:lnTo>
                  <a:pt x="0" y="620394"/>
                </a:lnTo>
                <a:lnTo>
                  <a:pt x="141604" y="762000"/>
                </a:lnTo>
                <a:lnTo>
                  <a:pt x="283210" y="620394"/>
                </a:lnTo>
                <a:close/>
              </a:path>
              <a:path w="283210" h="762000">
                <a:moveTo>
                  <a:pt x="212344" y="0"/>
                </a:moveTo>
                <a:lnTo>
                  <a:pt x="70738" y="0"/>
                </a:lnTo>
                <a:lnTo>
                  <a:pt x="70738" y="620394"/>
                </a:lnTo>
                <a:lnTo>
                  <a:pt x="212344" y="620394"/>
                </a:lnTo>
                <a:lnTo>
                  <a:pt x="212344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48175" y="2501519"/>
            <a:ext cx="283210" cy="762000"/>
          </a:xfrm>
          <a:custGeom>
            <a:avLst/>
            <a:gdLst/>
            <a:ahLst/>
            <a:cxnLst/>
            <a:rect l="l" t="t" r="r" b="b"/>
            <a:pathLst>
              <a:path w="283210" h="762000">
                <a:moveTo>
                  <a:pt x="0" y="620394"/>
                </a:moveTo>
                <a:lnTo>
                  <a:pt x="70738" y="620394"/>
                </a:lnTo>
                <a:lnTo>
                  <a:pt x="70738" y="0"/>
                </a:lnTo>
                <a:lnTo>
                  <a:pt x="212344" y="0"/>
                </a:lnTo>
                <a:lnTo>
                  <a:pt x="212344" y="620394"/>
                </a:lnTo>
                <a:lnTo>
                  <a:pt x="283210" y="620394"/>
                </a:lnTo>
                <a:lnTo>
                  <a:pt x="141604" y="762000"/>
                </a:lnTo>
                <a:lnTo>
                  <a:pt x="0" y="620394"/>
                </a:lnTo>
                <a:close/>
              </a:path>
            </a:pathLst>
          </a:custGeom>
          <a:ln w="25399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55975" y="3321177"/>
            <a:ext cx="2209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HYPOROTEINEMIA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59271" y="2139823"/>
            <a:ext cx="2321432" cy="32372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21640" y="410336"/>
            <a:ext cx="1356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dirty="0"/>
              <a:t>t</a:t>
            </a:r>
            <a:r>
              <a:rPr spc="-5" dirty="0"/>
              <a:t>…….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73789"/>
            <a:ext cx="4726305" cy="1570355"/>
          </a:xfrm>
          <a:prstGeom prst="rect">
            <a:avLst/>
          </a:prstGeom>
        </p:spPr>
        <p:txBody>
          <a:bodyPr vert="horz" wrap="square" lIns="0" tIns="220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35"/>
              </a:spcBef>
            </a:pP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4.R/C </a:t>
            </a:r>
            <a:r>
              <a:rPr sz="2300" spc="-60" dirty="0">
                <a:solidFill>
                  <a:srgbClr val="FFFFFF"/>
                </a:solidFill>
                <a:latin typeface="Times New Roman"/>
                <a:cs typeface="Times New Roman"/>
              </a:rPr>
              <a:t>ATTACKS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OF FEVER +</a:t>
            </a:r>
            <a:r>
              <a:rPr sz="2300" spc="-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RIGOR</a:t>
            </a:r>
            <a:endParaRPr sz="2300">
              <a:latin typeface="Times New Roman"/>
              <a:cs typeface="Times New Roman"/>
            </a:endParaRPr>
          </a:p>
          <a:p>
            <a:pPr marL="43815" marR="1308100">
              <a:lnSpc>
                <a:spcPct val="100000"/>
              </a:lnSpc>
              <a:spcBef>
                <a:spcPts val="1764"/>
              </a:spcBef>
            </a:pP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H/O FEVER + SIGNS</a:t>
            </a:r>
            <a:r>
              <a:rPr sz="25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2500" spc="-30" dirty="0">
                <a:solidFill>
                  <a:srgbClr val="FFFFFF"/>
                </a:solidFill>
                <a:latin typeface="Times New Roman"/>
                <a:cs typeface="Times New Roman"/>
              </a:rPr>
              <a:t>INFLAMMATION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30089" y="763143"/>
            <a:ext cx="836930" cy="1905000"/>
          </a:xfrm>
          <a:custGeom>
            <a:avLst/>
            <a:gdLst/>
            <a:ahLst/>
            <a:cxnLst/>
            <a:rect l="l" t="t" r="r" b="b"/>
            <a:pathLst>
              <a:path w="836929" h="1905000">
                <a:moveTo>
                  <a:pt x="0" y="0"/>
                </a:moveTo>
                <a:lnTo>
                  <a:pt x="75184" y="1124"/>
                </a:lnTo>
                <a:lnTo>
                  <a:pt x="145944" y="4365"/>
                </a:lnTo>
                <a:lnTo>
                  <a:pt x="211097" y="9525"/>
                </a:lnTo>
                <a:lnTo>
                  <a:pt x="269465" y="16406"/>
                </a:lnTo>
                <a:lnTo>
                  <a:pt x="319866" y="24812"/>
                </a:lnTo>
                <a:lnTo>
                  <a:pt x="361122" y="34544"/>
                </a:lnTo>
                <a:lnTo>
                  <a:pt x="411474" y="57197"/>
                </a:lnTo>
                <a:lnTo>
                  <a:pt x="418211" y="69723"/>
                </a:lnTo>
                <a:lnTo>
                  <a:pt x="418211" y="882904"/>
                </a:lnTo>
                <a:lnTo>
                  <a:pt x="424947" y="895425"/>
                </a:lnTo>
                <a:lnTo>
                  <a:pt x="444369" y="907206"/>
                </a:lnTo>
                <a:lnTo>
                  <a:pt x="516544" y="927762"/>
                </a:lnTo>
                <a:lnTo>
                  <a:pt x="566935" y="936146"/>
                </a:lnTo>
                <a:lnTo>
                  <a:pt x="625286" y="943007"/>
                </a:lnTo>
                <a:lnTo>
                  <a:pt x="690418" y="948150"/>
                </a:lnTo>
                <a:lnTo>
                  <a:pt x="761147" y="951380"/>
                </a:lnTo>
                <a:lnTo>
                  <a:pt x="836295" y="952500"/>
                </a:lnTo>
                <a:lnTo>
                  <a:pt x="761147" y="953624"/>
                </a:lnTo>
                <a:lnTo>
                  <a:pt x="690418" y="956865"/>
                </a:lnTo>
                <a:lnTo>
                  <a:pt x="625286" y="962025"/>
                </a:lnTo>
                <a:lnTo>
                  <a:pt x="566935" y="968906"/>
                </a:lnTo>
                <a:lnTo>
                  <a:pt x="516544" y="977312"/>
                </a:lnTo>
                <a:lnTo>
                  <a:pt x="475295" y="987044"/>
                </a:lnTo>
                <a:lnTo>
                  <a:pt x="424947" y="1009697"/>
                </a:lnTo>
                <a:lnTo>
                  <a:pt x="418211" y="1022223"/>
                </a:lnTo>
                <a:lnTo>
                  <a:pt x="418211" y="1835404"/>
                </a:lnTo>
                <a:lnTo>
                  <a:pt x="411474" y="1847925"/>
                </a:lnTo>
                <a:lnTo>
                  <a:pt x="392051" y="1859706"/>
                </a:lnTo>
                <a:lnTo>
                  <a:pt x="319866" y="1880262"/>
                </a:lnTo>
                <a:lnTo>
                  <a:pt x="269465" y="1888646"/>
                </a:lnTo>
                <a:lnTo>
                  <a:pt x="211097" y="1895507"/>
                </a:lnTo>
                <a:lnTo>
                  <a:pt x="145944" y="1900650"/>
                </a:lnTo>
                <a:lnTo>
                  <a:pt x="75184" y="1903880"/>
                </a:lnTo>
                <a:lnTo>
                  <a:pt x="0" y="1905000"/>
                </a:lnTo>
              </a:path>
            </a:pathLst>
          </a:custGeom>
          <a:ln w="12700">
            <a:solidFill>
              <a:srgbClr val="00CC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46140" y="1373581"/>
            <a:ext cx="2834640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b="1" i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FILARIASIS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/  CELLULITIS/</a:t>
            </a:r>
            <a:r>
              <a:rPr sz="2200" spc="-22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YMPHA  NGITIS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38400" y="3110344"/>
            <a:ext cx="4368038" cy="2609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</a:t>
            </a:r>
            <a:r>
              <a:rPr dirty="0"/>
              <a:t>t</a:t>
            </a:r>
            <a:r>
              <a:rPr spc="-5" dirty="0"/>
              <a:t>…….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03165" y="2145029"/>
            <a:ext cx="283210" cy="586740"/>
          </a:xfrm>
          <a:custGeom>
            <a:avLst/>
            <a:gdLst/>
            <a:ahLst/>
            <a:cxnLst/>
            <a:rect l="l" t="t" r="r" b="b"/>
            <a:pathLst>
              <a:path w="283210" h="586739">
                <a:moveTo>
                  <a:pt x="283210" y="445135"/>
                </a:moveTo>
                <a:lnTo>
                  <a:pt x="0" y="445135"/>
                </a:lnTo>
                <a:lnTo>
                  <a:pt x="141605" y="586740"/>
                </a:lnTo>
                <a:lnTo>
                  <a:pt x="283210" y="445135"/>
                </a:lnTo>
                <a:close/>
              </a:path>
              <a:path w="283210" h="586739">
                <a:moveTo>
                  <a:pt x="212344" y="0"/>
                </a:moveTo>
                <a:lnTo>
                  <a:pt x="70738" y="0"/>
                </a:lnTo>
                <a:lnTo>
                  <a:pt x="70738" y="445135"/>
                </a:lnTo>
                <a:lnTo>
                  <a:pt x="212344" y="445135"/>
                </a:lnTo>
                <a:lnTo>
                  <a:pt x="212344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03165" y="2145029"/>
            <a:ext cx="283210" cy="586740"/>
          </a:xfrm>
          <a:custGeom>
            <a:avLst/>
            <a:gdLst/>
            <a:ahLst/>
            <a:cxnLst/>
            <a:rect l="l" t="t" r="r" b="b"/>
            <a:pathLst>
              <a:path w="283210" h="586739">
                <a:moveTo>
                  <a:pt x="0" y="445135"/>
                </a:moveTo>
                <a:lnTo>
                  <a:pt x="70738" y="445135"/>
                </a:lnTo>
                <a:lnTo>
                  <a:pt x="70738" y="0"/>
                </a:lnTo>
                <a:lnTo>
                  <a:pt x="212344" y="0"/>
                </a:lnTo>
                <a:lnTo>
                  <a:pt x="212344" y="445135"/>
                </a:lnTo>
                <a:lnTo>
                  <a:pt x="283210" y="445135"/>
                </a:lnTo>
                <a:lnTo>
                  <a:pt x="141605" y="586740"/>
                </a:lnTo>
                <a:lnTo>
                  <a:pt x="0" y="445135"/>
                </a:lnTo>
                <a:close/>
              </a:path>
            </a:pathLst>
          </a:custGeom>
          <a:ln w="2540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1640" y="410336"/>
            <a:ext cx="8119745" cy="4667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Cont…….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00">
              <a:latin typeface="Times New Roman"/>
              <a:cs typeface="Times New Roman"/>
            </a:endParaRPr>
          </a:p>
          <a:p>
            <a:pPr marL="1736089" marR="238125" indent="-1235075">
              <a:lnSpc>
                <a:spcPct val="100000"/>
              </a:lnSpc>
            </a:pP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5.DOES THE </a:t>
            </a:r>
            <a:r>
              <a:rPr sz="2500" spc="-175" dirty="0">
                <a:solidFill>
                  <a:srgbClr val="FFFFFF"/>
                </a:solidFill>
                <a:latin typeface="Times New Roman"/>
                <a:cs typeface="Times New Roman"/>
              </a:rPr>
              <a:t>PAT. </a:t>
            </a:r>
            <a:r>
              <a:rPr sz="2500" spc="-90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25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HEMIPLEGIA AND IS</a:t>
            </a:r>
            <a:r>
              <a:rPr sz="2500" b="1" spc="-1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THE  OEDEMA ON </a:t>
            </a:r>
            <a:r>
              <a:rPr sz="2500" b="1" spc="-50" dirty="0">
                <a:solidFill>
                  <a:srgbClr val="FFFF00"/>
                </a:solidFill>
                <a:latin typeface="Times New Roman"/>
                <a:cs typeface="Times New Roman"/>
              </a:rPr>
              <a:t>PARALYSED</a:t>
            </a:r>
            <a:r>
              <a:rPr sz="2500" b="1" spc="-1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SIDE?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 marL="389890" indent="-342900">
              <a:lnSpc>
                <a:spcPct val="100000"/>
              </a:lnSpc>
              <a:spcBef>
                <a:spcPts val="2395"/>
              </a:spcBef>
              <a:buFont typeface="Wingdings"/>
              <a:buChar char=""/>
              <a:tabLst>
                <a:tab pos="390525" algn="l"/>
              </a:tabLst>
            </a:pPr>
            <a:r>
              <a:rPr sz="2500" spc="-60" dirty="0">
                <a:solidFill>
                  <a:srgbClr val="FFFFFF"/>
                </a:solidFill>
                <a:latin typeface="Times New Roman"/>
                <a:cs typeface="Times New Roman"/>
              </a:rPr>
              <a:t>PARALYSIS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DEC. </a:t>
            </a:r>
            <a:r>
              <a:rPr sz="2500" spc="-65" dirty="0">
                <a:solidFill>
                  <a:srgbClr val="FFFFFF"/>
                </a:solidFill>
                <a:latin typeface="Times New Roman"/>
                <a:cs typeface="Times New Roman"/>
              </a:rPr>
              <a:t>LYMPHATIC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N VENOUS</a:t>
            </a:r>
            <a:r>
              <a:rPr sz="25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DRAINAGE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Wingdings"/>
              <a:buChar char=""/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 marL="389890" marR="8636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90525" algn="l"/>
              </a:tabLst>
            </a:pP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U/L OEDEMA OCCURS DUE </a:t>
            </a:r>
            <a:r>
              <a:rPr sz="2500" spc="-3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LESIONS IN CNS  WHICH AFFECTS THE </a:t>
            </a:r>
            <a:r>
              <a:rPr sz="2500" spc="-50" dirty="0">
                <a:solidFill>
                  <a:srgbClr val="FFFFFF"/>
                </a:solidFill>
                <a:latin typeface="Times New Roman"/>
                <a:cs typeface="Times New Roman"/>
              </a:rPr>
              <a:t>VASOMOTOR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FIBRES ON</a:t>
            </a:r>
            <a:r>
              <a:rPr sz="250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ONE 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SIDE….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</TotalTime>
  <Words>457</Words>
  <Application>Microsoft Office PowerPoint</Application>
  <PresentationFormat>On-screen Show (4:3)</PresentationFormat>
  <Paragraphs>160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Calibri</vt:lpstr>
      <vt:lpstr>Times New Roman</vt:lpstr>
      <vt:lpstr>Wingdings</vt:lpstr>
      <vt:lpstr>Office Theme</vt:lpstr>
      <vt:lpstr>History and clinical examination to oedema  </vt:lpstr>
      <vt:lpstr>HOW TO TAKE A HISTORY????</vt:lpstr>
      <vt:lpstr>II. ONSET</vt:lpstr>
      <vt:lpstr>III.FIRST SITE OF APPEARANCE</vt:lpstr>
      <vt:lpstr>Cont…….</vt:lpstr>
      <vt:lpstr>IV.OTHER SYMPTOMS</vt:lpstr>
      <vt:lpstr>Cont…….</vt:lpstr>
      <vt:lpstr>Cont…….</vt:lpstr>
      <vt:lpstr>PowerPoint Presentation</vt:lpstr>
      <vt:lpstr>V. ASSOCIATED FEATURES</vt:lpstr>
      <vt:lpstr>Cont…….</vt:lpstr>
      <vt:lpstr>VI. PAST, PRESENT &amp; FAMILY HISTORY</vt:lpstr>
      <vt:lpstr>Cont…….</vt:lpstr>
      <vt:lpstr>Cont…….</vt:lpstr>
      <vt:lpstr>EXAMINATION OF PATIENT</vt:lpstr>
      <vt:lpstr>Cont…….</vt:lpstr>
      <vt:lpstr>Cont…….</vt:lpstr>
      <vt:lpstr>HOW TO DEMONSTRATE OEDEMA  CLINICALLY?????</vt:lpstr>
      <vt:lpstr>Cont…….</vt:lpstr>
      <vt:lpstr>Cont…….  2.AMBULATORY PATIENT……</vt:lpstr>
      <vt:lpstr>EXAMINATION OF PATIENT WITH CARDIAC OEDEMA………….</vt:lpstr>
      <vt:lpstr>Cont…….</vt:lpstr>
      <vt:lpstr>Cont…….</vt:lpstr>
      <vt:lpstr>Cont…….</vt:lpstr>
      <vt:lpstr>Cont…….</vt:lpstr>
      <vt:lpstr>PUDDLE SIGN…</vt:lpstr>
      <vt:lpstr>FLUID THRILL…….</vt:lpstr>
      <vt:lpstr>SHIFTING DULLNESS……..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clinical examination to oedema  </dc:title>
  <cp:lastModifiedBy>lions</cp:lastModifiedBy>
  <cp:revision>1</cp:revision>
  <dcterms:created xsi:type="dcterms:W3CDTF">2019-08-06T04:41:43Z</dcterms:created>
  <dcterms:modified xsi:type="dcterms:W3CDTF">2019-08-06T04:48:50Z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2012-09-19T00:00:00Z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2019-08-06T00:00:00Z</vt:filetime>
  </property>
</Properties>
</file>